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82" r:id="rId3"/>
    <p:sldId id="266" r:id="rId4"/>
    <p:sldId id="265" r:id="rId5"/>
    <p:sldId id="283" r:id="rId6"/>
    <p:sldId id="264" r:id="rId7"/>
    <p:sldId id="284" r:id="rId8"/>
    <p:sldId id="258" r:id="rId9"/>
    <p:sldId id="262" r:id="rId10"/>
  </p:sldIdLst>
  <p:sldSz cx="9144000" cy="6858000" type="screen4x3"/>
  <p:notesSz cx="6858000" cy="9144000"/>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snapToObjects="1">
      <p:cViewPr varScale="1">
        <p:scale>
          <a:sx n="121" d="100"/>
          <a:sy n="121" d="100"/>
        </p:scale>
        <p:origin x="1904" y="17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292B728A-00B4-7042-9685-927EB9C197B4}" type="datetimeFigureOut">
              <a:rPr kumimoji="1" lang="ja-JP" altLang="en-US" smtClean="0"/>
              <a:t>2022/8/22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E71F49C-ED71-6E41-8C72-7F0467D415E3}" type="slidenum">
              <a:rPr kumimoji="1" lang="ja-JP" altLang="en-US" smtClean="0"/>
              <a:t>‹#›</a:t>
            </a:fld>
            <a:endParaRPr kumimoji="1" lang="ja-JP" altLang="en-US"/>
          </a:p>
        </p:txBody>
      </p:sp>
    </p:spTree>
    <p:extLst>
      <p:ext uri="{BB962C8B-B14F-4D97-AF65-F5344CB8AC3E}">
        <p14:creationId xmlns:p14="http://schemas.microsoft.com/office/powerpoint/2010/main" val="5150630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92B728A-00B4-7042-9685-927EB9C197B4}" type="datetimeFigureOut">
              <a:rPr kumimoji="1" lang="ja-JP" altLang="en-US" smtClean="0"/>
              <a:t>2022/8/22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E71F49C-ED71-6E41-8C72-7F0467D415E3}" type="slidenum">
              <a:rPr kumimoji="1" lang="ja-JP" altLang="en-US" smtClean="0"/>
              <a:t>‹#›</a:t>
            </a:fld>
            <a:endParaRPr kumimoji="1" lang="ja-JP" altLang="en-US"/>
          </a:p>
        </p:txBody>
      </p:sp>
    </p:spTree>
    <p:extLst>
      <p:ext uri="{BB962C8B-B14F-4D97-AF65-F5344CB8AC3E}">
        <p14:creationId xmlns:p14="http://schemas.microsoft.com/office/powerpoint/2010/main" val="3401338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92B728A-00B4-7042-9685-927EB9C197B4}" type="datetimeFigureOut">
              <a:rPr kumimoji="1" lang="ja-JP" altLang="en-US" smtClean="0"/>
              <a:t>2022/8/22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E71F49C-ED71-6E41-8C72-7F0467D415E3}" type="slidenum">
              <a:rPr kumimoji="1" lang="ja-JP" altLang="en-US" smtClean="0"/>
              <a:t>‹#›</a:t>
            </a:fld>
            <a:endParaRPr kumimoji="1" lang="ja-JP" altLang="en-US"/>
          </a:p>
        </p:txBody>
      </p:sp>
    </p:spTree>
    <p:extLst>
      <p:ext uri="{BB962C8B-B14F-4D97-AF65-F5344CB8AC3E}">
        <p14:creationId xmlns:p14="http://schemas.microsoft.com/office/powerpoint/2010/main" val="19461373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ユーザー設定レイアウ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スライド番号プレースホルダ 5"/>
          <p:cNvSpPr>
            <a:spLocks noGrp="1"/>
          </p:cNvSpPr>
          <p:nvPr>
            <p:ph type="sldNum" sz="quarter" idx="10"/>
          </p:nvPr>
        </p:nvSpPr>
        <p:spPr/>
        <p:txBody>
          <a:bodyPr/>
          <a:lstStyle>
            <a:lvl1pPr>
              <a:defRPr/>
            </a:lvl1pPr>
          </a:lstStyle>
          <a:p>
            <a:pPr>
              <a:defRPr/>
            </a:pPr>
            <a:fld id="{2B4C6FA4-4894-41A3-A673-DBEF243B4119}" type="slidenum">
              <a:rPr lang="ja-JP" altLang="en-US"/>
              <a:pPr>
                <a:defRPr/>
              </a:pPr>
              <a:t>‹#›</a:t>
            </a:fld>
            <a:endParaRPr lang="ja-JP" altLang="en-US"/>
          </a:p>
        </p:txBody>
      </p:sp>
    </p:spTree>
    <p:extLst>
      <p:ext uri="{BB962C8B-B14F-4D97-AF65-F5344CB8AC3E}">
        <p14:creationId xmlns:p14="http://schemas.microsoft.com/office/powerpoint/2010/main" val="2289476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92B728A-00B4-7042-9685-927EB9C197B4}" type="datetimeFigureOut">
              <a:rPr kumimoji="1" lang="ja-JP" altLang="en-US" smtClean="0"/>
              <a:t>2022/8/22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E71F49C-ED71-6E41-8C72-7F0467D415E3}" type="slidenum">
              <a:rPr kumimoji="1" lang="ja-JP" altLang="en-US" smtClean="0"/>
              <a:t>‹#›</a:t>
            </a:fld>
            <a:endParaRPr kumimoji="1" lang="ja-JP" altLang="en-US"/>
          </a:p>
        </p:txBody>
      </p:sp>
    </p:spTree>
    <p:extLst>
      <p:ext uri="{BB962C8B-B14F-4D97-AF65-F5344CB8AC3E}">
        <p14:creationId xmlns:p14="http://schemas.microsoft.com/office/powerpoint/2010/main" val="3583663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292B728A-00B4-7042-9685-927EB9C197B4}" type="datetimeFigureOut">
              <a:rPr kumimoji="1" lang="ja-JP" altLang="en-US" smtClean="0"/>
              <a:t>2022/8/22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E71F49C-ED71-6E41-8C72-7F0467D415E3}" type="slidenum">
              <a:rPr kumimoji="1" lang="ja-JP" altLang="en-US" smtClean="0"/>
              <a:t>‹#›</a:t>
            </a:fld>
            <a:endParaRPr kumimoji="1" lang="ja-JP" altLang="en-US"/>
          </a:p>
        </p:txBody>
      </p:sp>
    </p:spTree>
    <p:extLst>
      <p:ext uri="{BB962C8B-B14F-4D97-AF65-F5344CB8AC3E}">
        <p14:creationId xmlns:p14="http://schemas.microsoft.com/office/powerpoint/2010/main" val="234955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292B728A-00B4-7042-9685-927EB9C197B4}" type="datetimeFigureOut">
              <a:rPr kumimoji="1" lang="ja-JP" altLang="en-US" smtClean="0"/>
              <a:t>2022/8/22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E71F49C-ED71-6E41-8C72-7F0467D415E3}" type="slidenum">
              <a:rPr kumimoji="1" lang="ja-JP" altLang="en-US" smtClean="0"/>
              <a:t>‹#›</a:t>
            </a:fld>
            <a:endParaRPr kumimoji="1" lang="ja-JP" altLang="en-US"/>
          </a:p>
        </p:txBody>
      </p:sp>
    </p:spTree>
    <p:extLst>
      <p:ext uri="{BB962C8B-B14F-4D97-AF65-F5344CB8AC3E}">
        <p14:creationId xmlns:p14="http://schemas.microsoft.com/office/powerpoint/2010/main" val="41443718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292B728A-00B4-7042-9685-927EB9C197B4}" type="datetimeFigureOut">
              <a:rPr kumimoji="1" lang="ja-JP" altLang="en-US" smtClean="0"/>
              <a:t>2022/8/22</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EE71F49C-ED71-6E41-8C72-7F0467D415E3}" type="slidenum">
              <a:rPr kumimoji="1" lang="ja-JP" altLang="en-US" smtClean="0"/>
              <a:t>‹#›</a:t>
            </a:fld>
            <a:endParaRPr kumimoji="1" lang="ja-JP" altLang="en-US"/>
          </a:p>
        </p:txBody>
      </p:sp>
    </p:spTree>
    <p:extLst>
      <p:ext uri="{BB962C8B-B14F-4D97-AF65-F5344CB8AC3E}">
        <p14:creationId xmlns:p14="http://schemas.microsoft.com/office/powerpoint/2010/main" val="3324672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292B728A-00B4-7042-9685-927EB9C197B4}" type="datetimeFigureOut">
              <a:rPr kumimoji="1" lang="ja-JP" altLang="en-US" smtClean="0"/>
              <a:t>2022/8/22</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EE71F49C-ED71-6E41-8C72-7F0467D415E3}" type="slidenum">
              <a:rPr kumimoji="1" lang="ja-JP" altLang="en-US" smtClean="0"/>
              <a:t>‹#›</a:t>
            </a:fld>
            <a:endParaRPr kumimoji="1" lang="ja-JP" altLang="en-US"/>
          </a:p>
        </p:txBody>
      </p:sp>
    </p:spTree>
    <p:extLst>
      <p:ext uri="{BB962C8B-B14F-4D97-AF65-F5344CB8AC3E}">
        <p14:creationId xmlns:p14="http://schemas.microsoft.com/office/powerpoint/2010/main" val="34809686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292B728A-00B4-7042-9685-927EB9C197B4}" type="datetimeFigureOut">
              <a:rPr kumimoji="1" lang="ja-JP" altLang="en-US" smtClean="0"/>
              <a:t>2022/8/22</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EE71F49C-ED71-6E41-8C72-7F0467D415E3}" type="slidenum">
              <a:rPr kumimoji="1" lang="ja-JP" altLang="en-US" smtClean="0"/>
              <a:t>‹#›</a:t>
            </a:fld>
            <a:endParaRPr kumimoji="1" lang="ja-JP" altLang="en-US"/>
          </a:p>
        </p:txBody>
      </p:sp>
    </p:spTree>
    <p:extLst>
      <p:ext uri="{BB962C8B-B14F-4D97-AF65-F5344CB8AC3E}">
        <p14:creationId xmlns:p14="http://schemas.microsoft.com/office/powerpoint/2010/main" val="2417700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92B728A-00B4-7042-9685-927EB9C197B4}" type="datetimeFigureOut">
              <a:rPr kumimoji="1" lang="ja-JP" altLang="en-US" smtClean="0"/>
              <a:t>2022/8/22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E71F49C-ED71-6E41-8C72-7F0467D415E3}" type="slidenum">
              <a:rPr kumimoji="1" lang="ja-JP" altLang="en-US" smtClean="0"/>
              <a:t>‹#›</a:t>
            </a:fld>
            <a:endParaRPr kumimoji="1" lang="ja-JP" altLang="en-US"/>
          </a:p>
        </p:txBody>
      </p:sp>
    </p:spTree>
    <p:extLst>
      <p:ext uri="{BB962C8B-B14F-4D97-AF65-F5344CB8AC3E}">
        <p14:creationId xmlns:p14="http://schemas.microsoft.com/office/powerpoint/2010/main" val="24066778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92B728A-00B4-7042-9685-927EB9C197B4}" type="datetimeFigureOut">
              <a:rPr kumimoji="1" lang="ja-JP" altLang="en-US" smtClean="0"/>
              <a:t>2022/8/22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E71F49C-ED71-6E41-8C72-7F0467D415E3}" type="slidenum">
              <a:rPr kumimoji="1" lang="ja-JP" altLang="en-US" smtClean="0"/>
              <a:t>‹#›</a:t>
            </a:fld>
            <a:endParaRPr kumimoji="1" lang="ja-JP" altLang="en-US"/>
          </a:p>
        </p:txBody>
      </p:sp>
    </p:spTree>
    <p:extLst>
      <p:ext uri="{BB962C8B-B14F-4D97-AF65-F5344CB8AC3E}">
        <p14:creationId xmlns:p14="http://schemas.microsoft.com/office/powerpoint/2010/main" val="35033705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2B728A-00B4-7042-9685-927EB9C197B4}" type="datetimeFigureOut">
              <a:rPr kumimoji="1" lang="ja-JP" altLang="en-US" smtClean="0"/>
              <a:t>2022/8/22</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71F49C-ED71-6E41-8C72-7F0467D415E3}" type="slidenum">
              <a:rPr kumimoji="1" lang="ja-JP" altLang="en-US" smtClean="0"/>
              <a:t>‹#›</a:t>
            </a:fld>
            <a:endParaRPr kumimoji="1" lang="ja-JP" altLang="en-US"/>
          </a:p>
        </p:txBody>
      </p:sp>
    </p:spTree>
    <p:extLst>
      <p:ext uri="{BB962C8B-B14F-4D97-AF65-F5344CB8AC3E}">
        <p14:creationId xmlns:p14="http://schemas.microsoft.com/office/powerpoint/2010/main" val="2661939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image" Target="../media/image9.emf"/></Relationships>
</file>

<file path=ppt/slides/_rels/slide4.xml.rels><?xml version="1.0" encoding="UTF-8" standalone="yes"?>
<Relationships xmlns="http://schemas.openxmlformats.org/package/2006/relationships"><Relationship Id="rId3" Type="http://schemas.openxmlformats.org/officeDocument/2006/relationships/hyperlink" Target="https://www.plan-international.jp/" TargetMode="External"/><Relationship Id="rId7" Type="http://schemas.openxmlformats.org/officeDocument/2006/relationships/image" Target="../media/image13.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hyperlink" Target="https://kidsdo.jp/" TargetMode="Externa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hyperlink" Target="http://allabout.co.jp/gm/gp/1237/" TargetMode="External"/><Relationship Id="rId7"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ctrTitle"/>
          </p:nvPr>
        </p:nvSpPr>
        <p:spPr>
          <a:xfrm>
            <a:off x="664535" y="2907327"/>
            <a:ext cx="7772400" cy="1470025"/>
          </a:xfrm>
        </p:spPr>
        <p:txBody>
          <a:bodyPr>
            <a:normAutofit/>
          </a:bodyPr>
          <a:lstStyle/>
          <a:p>
            <a:r>
              <a:rPr kumimoji="1" lang="ja-JP" altLang="en-US" sz="2400">
                <a:latin typeface="メイリオ"/>
                <a:ea typeface="メイリオ"/>
                <a:cs typeface="メイリオ"/>
              </a:rPr>
              <a:t>「</a:t>
            </a:r>
            <a:r>
              <a:rPr kumimoji="1" lang="en-US" altLang="ja-JP" sz="2400" dirty="0" err="1">
                <a:latin typeface="メイリオ"/>
                <a:ea typeface="メイリオ"/>
                <a:cs typeface="メイリオ"/>
              </a:rPr>
              <a:t>KidsDo</a:t>
            </a:r>
            <a:r>
              <a:rPr lang="ja-JP" altLang="en-US" sz="2400">
                <a:latin typeface="メイリオ"/>
                <a:ea typeface="メイリオ"/>
                <a:cs typeface="メイリオ"/>
              </a:rPr>
              <a:t>（キッズドゥ）</a:t>
            </a:r>
            <a:r>
              <a:rPr kumimoji="1" lang="ja-JP" altLang="en-US" sz="2400">
                <a:latin typeface="メイリオ"/>
                <a:ea typeface="メイリオ"/>
                <a:cs typeface="メイリオ"/>
              </a:rPr>
              <a:t>」</a:t>
            </a:r>
            <a:r>
              <a:rPr kumimoji="1" lang="ja-JP" altLang="en-US" sz="2400" dirty="0">
                <a:latin typeface="メイリオ"/>
                <a:ea typeface="メイリオ"/>
                <a:cs typeface="メイリオ"/>
              </a:rPr>
              <a:t>発行における</a:t>
            </a:r>
            <a:br>
              <a:rPr kumimoji="1" lang="en-US" altLang="ja-JP" sz="2400" dirty="0">
                <a:latin typeface="メイリオ"/>
                <a:ea typeface="メイリオ"/>
                <a:cs typeface="メイリオ"/>
              </a:rPr>
            </a:br>
            <a:r>
              <a:rPr lang="ja-JP" altLang="en-US" sz="2400" dirty="0">
                <a:latin typeface="メイリオ"/>
                <a:ea typeface="メイリオ"/>
                <a:cs typeface="メイリオ"/>
              </a:rPr>
              <a:t>企画詳細と設置についてご協力のお願い</a:t>
            </a:r>
            <a:endParaRPr kumimoji="1" lang="ja-JP" altLang="en-US" sz="2400" dirty="0">
              <a:latin typeface="メイリオ"/>
              <a:ea typeface="メイリオ"/>
              <a:cs typeface="メイリオ"/>
            </a:endParaRPr>
          </a:p>
        </p:txBody>
      </p:sp>
      <p:sp>
        <p:nvSpPr>
          <p:cNvPr id="7" name="テキスト ボックス 6"/>
          <p:cNvSpPr txBox="1"/>
          <p:nvPr/>
        </p:nvSpPr>
        <p:spPr>
          <a:xfrm>
            <a:off x="2526055" y="4727476"/>
            <a:ext cx="4049357" cy="338554"/>
          </a:xfrm>
          <a:prstGeom prst="rect">
            <a:avLst/>
          </a:prstGeom>
          <a:noFill/>
        </p:spPr>
        <p:txBody>
          <a:bodyPr wrap="square" rtlCol="0">
            <a:spAutoFit/>
          </a:bodyPr>
          <a:lstStyle/>
          <a:p>
            <a:pPr algn="ctr"/>
            <a:r>
              <a:rPr kumimoji="1" lang="ja-JP" altLang="en-US" sz="1600" dirty="0"/>
              <a:t>株式会社インターロジック　</a:t>
            </a:r>
          </a:p>
        </p:txBody>
      </p:sp>
      <p:pic>
        <p:nvPicPr>
          <p:cNvPr id="8" name="図 7" descr="スクリーンショット 2014-09-19 21.50.38.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954364" y="1523190"/>
            <a:ext cx="3192741" cy="1034013"/>
          </a:xfrm>
          <a:prstGeom prst="rect">
            <a:avLst/>
          </a:prstGeom>
        </p:spPr>
      </p:pic>
    </p:spTree>
    <p:extLst>
      <p:ext uri="{BB962C8B-B14F-4D97-AF65-F5344CB8AC3E}">
        <p14:creationId xmlns:p14="http://schemas.microsoft.com/office/powerpoint/2010/main" val="25233711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9A2C826C-B49C-9E46-A93F-641586E81EF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40321" y="2289082"/>
            <a:ext cx="1958390" cy="1678620"/>
          </a:xfrm>
          <a:prstGeom prst="rect">
            <a:avLst/>
          </a:prstGeom>
        </p:spPr>
      </p:pic>
      <p:sp>
        <p:nvSpPr>
          <p:cNvPr id="4" name="テキスト ボックス 3">
            <a:extLst>
              <a:ext uri="{FF2B5EF4-FFF2-40B4-BE49-F238E27FC236}">
                <a16:creationId xmlns:a16="http://schemas.microsoft.com/office/drawing/2014/main" id="{1DF8CF87-CB11-6845-AEE0-9718C1082D4C}"/>
              </a:ext>
            </a:extLst>
          </p:cNvPr>
          <p:cNvSpPr txBox="1"/>
          <p:nvPr/>
        </p:nvSpPr>
        <p:spPr>
          <a:xfrm>
            <a:off x="6454354" y="1479390"/>
            <a:ext cx="2209433" cy="348109"/>
          </a:xfrm>
          <a:prstGeom prst="rect">
            <a:avLst/>
          </a:prstGeom>
          <a:noFill/>
        </p:spPr>
        <p:txBody>
          <a:bodyPr wrap="square" rtlCol="0">
            <a:spAutoFit/>
          </a:bodyPr>
          <a:lstStyle/>
          <a:p>
            <a:pPr defTabSz="844083">
              <a:defRPr/>
            </a:pPr>
            <a:r>
              <a:rPr kumimoji="0" lang="en-US" altLang="ja-JP" sz="1662" b="1" kern="0" dirty="0">
                <a:solidFill>
                  <a:prstClr val="black"/>
                </a:solidFill>
              </a:rPr>
              <a:t>15</a:t>
            </a:r>
            <a:r>
              <a:rPr kumimoji="0" lang="ja-JP" altLang="en-US" sz="1662" b="1" kern="0">
                <a:solidFill>
                  <a:prstClr val="black"/>
                </a:solidFill>
              </a:rPr>
              <a:t>エリア</a:t>
            </a:r>
            <a:endParaRPr kumimoji="0" lang="en-US" altLang="ja-JP" sz="1662" b="1" kern="0" dirty="0">
              <a:solidFill>
                <a:prstClr val="black"/>
              </a:solidFill>
            </a:endParaRPr>
          </a:p>
        </p:txBody>
      </p:sp>
      <p:sp>
        <p:nvSpPr>
          <p:cNvPr id="5" name="角丸四角形 4">
            <a:extLst>
              <a:ext uri="{FF2B5EF4-FFF2-40B4-BE49-F238E27FC236}">
                <a16:creationId xmlns:a16="http://schemas.microsoft.com/office/drawing/2014/main" id="{D7CC3B52-2F3C-D944-8ED5-E357C2BEB03E}"/>
              </a:ext>
            </a:extLst>
          </p:cNvPr>
          <p:cNvSpPr/>
          <p:nvPr/>
        </p:nvSpPr>
        <p:spPr>
          <a:xfrm>
            <a:off x="6353442" y="1198376"/>
            <a:ext cx="2343709" cy="2849315"/>
          </a:xfrm>
          <a:prstGeom prst="roundRect">
            <a:avLst/>
          </a:prstGeom>
          <a:noFill/>
          <a:ln w="12700" cap="flat" cmpd="sng" algn="ctr">
            <a:solidFill>
              <a:srgbClr val="5B9BD5"/>
            </a:solidFill>
            <a:prstDash val="solid"/>
            <a:miter lim="800000"/>
          </a:ln>
          <a:effectLst/>
        </p:spPr>
        <p:txBody>
          <a:bodyPr rtlCol="0" anchor="ctr"/>
          <a:lstStyle/>
          <a:p>
            <a:pPr algn="ctr" defTabSz="844083">
              <a:defRPr/>
            </a:pPr>
            <a:endParaRPr kumimoji="0" lang="ja-JP" altLang="en-US" sz="2585" kern="0">
              <a:solidFill>
                <a:prstClr val="white"/>
              </a:solidFill>
              <a:latin typeface="Calibri" panose="020F0502020204030204"/>
              <a:ea typeface="ＭＳ Ｐゴシック" panose="020B0600070205080204" pitchFamily="50" charset="-128"/>
            </a:endParaRPr>
          </a:p>
        </p:txBody>
      </p:sp>
      <p:sp>
        <p:nvSpPr>
          <p:cNvPr id="6" name="円/楕円 5">
            <a:extLst>
              <a:ext uri="{FF2B5EF4-FFF2-40B4-BE49-F238E27FC236}">
                <a16:creationId xmlns:a16="http://schemas.microsoft.com/office/drawing/2014/main" id="{D8FB49F5-3CF6-3A4A-9321-94E14EE509D6}"/>
              </a:ext>
            </a:extLst>
          </p:cNvPr>
          <p:cNvSpPr/>
          <p:nvPr/>
        </p:nvSpPr>
        <p:spPr>
          <a:xfrm>
            <a:off x="6832870" y="926957"/>
            <a:ext cx="1336431" cy="534222"/>
          </a:xfrm>
          <a:prstGeom prst="ellipse">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algn="ctr" defTabSz="844083">
              <a:defRPr/>
            </a:pPr>
            <a:endParaRPr kumimoji="0" lang="ja-JP" altLang="en-US" sz="1662" kern="0">
              <a:solidFill>
                <a:prstClr val="black"/>
              </a:solidFill>
              <a:latin typeface="Calibri" panose="020F0502020204030204"/>
              <a:ea typeface="ＭＳ Ｐゴシック" panose="020B0600070205080204" pitchFamily="50" charset="-128"/>
            </a:endParaRPr>
          </a:p>
        </p:txBody>
      </p:sp>
      <p:sp>
        <p:nvSpPr>
          <p:cNvPr id="7" name="テキスト ボックス 6">
            <a:extLst>
              <a:ext uri="{FF2B5EF4-FFF2-40B4-BE49-F238E27FC236}">
                <a16:creationId xmlns:a16="http://schemas.microsoft.com/office/drawing/2014/main" id="{A533461B-6C97-4E4C-9544-B616C6FA24E4}"/>
              </a:ext>
            </a:extLst>
          </p:cNvPr>
          <p:cNvSpPr txBox="1"/>
          <p:nvPr/>
        </p:nvSpPr>
        <p:spPr>
          <a:xfrm>
            <a:off x="6832870" y="1020364"/>
            <a:ext cx="1373291" cy="376385"/>
          </a:xfrm>
          <a:prstGeom prst="rect">
            <a:avLst/>
          </a:prstGeom>
          <a:noFill/>
        </p:spPr>
        <p:txBody>
          <a:bodyPr wrap="square" rtlCol="0">
            <a:spAutoFit/>
          </a:bodyPr>
          <a:lstStyle/>
          <a:p>
            <a:pPr algn="ctr" defTabSz="844083">
              <a:defRPr/>
            </a:pPr>
            <a:r>
              <a:rPr kumimoji="0" lang="ja-JP" altLang="en-US" sz="1846" b="1" kern="0" dirty="0">
                <a:solidFill>
                  <a:prstClr val="black"/>
                </a:solidFill>
              </a:rPr>
              <a:t>発行エリア</a:t>
            </a:r>
          </a:p>
        </p:txBody>
      </p:sp>
      <p:sp>
        <p:nvSpPr>
          <p:cNvPr id="8" name="テキスト ボックス 3">
            <a:extLst>
              <a:ext uri="{FF2B5EF4-FFF2-40B4-BE49-F238E27FC236}">
                <a16:creationId xmlns:a16="http://schemas.microsoft.com/office/drawing/2014/main" id="{BDEA7866-2AEE-374B-8DCE-5B6C95C26F72}"/>
              </a:ext>
            </a:extLst>
          </p:cNvPr>
          <p:cNvSpPr txBox="1">
            <a:spLocks noChangeArrowheads="1"/>
          </p:cNvSpPr>
          <p:nvPr/>
        </p:nvSpPr>
        <p:spPr bwMode="auto">
          <a:xfrm>
            <a:off x="162999" y="364715"/>
            <a:ext cx="6945831" cy="4016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defTabSz="873243" eaLnBrk="0" fontAlgn="base" hangingPunct="0">
              <a:spcBef>
                <a:spcPct val="0"/>
              </a:spcBef>
              <a:spcAft>
                <a:spcPct val="0"/>
              </a:spcAft>
            </a:pPr>
            <a:r>
              <a:rPr lang="en-US" altLang="ja-JP" sz="2000" dirty="0">
                <a:latin typeface="メイリオ" panose="020B0604030504040204" pitchFamily="50" charset="-128"/>
                <a:ea typeface="メイリオ" panose="020B0604030504040204" pitchFamily="50" charset="-128"/>
                <a:cs typeface="メイリオ" panose="020B0604030504040204" pitchFamily="50" charset="-128"/>
              </a:rPr>
              <a:t>FACE1</a:t>
            </a:r>
            <a:r>
              <a:rPr lang="ja-JP" altLang="en-US" sz="200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2000" dirty="0" err="1">
                <a:latin typeface="メイリオ" panose="020B0604030504040204" pitchFamily="50" charset="-128"/>
                <a:ea typeface="メイリオ" panose="020B0604030504040204" pitchFamily="50" charset="-128"/>
                <a:cs typeface="メイリオ" panose="020B0604030504040204" pitchFamily="50" charset="-128"/>
              </a:rPr>
              <a:t>KidsDo</a:t>
            </a:r>
            <a:r>
              <a:rPr lang="ja-JP" altLang="en-US" sz="2000">
                <a:latin typeface="メイリオ" panose="020B0604030504040204" pitchFamily="50" charset="-128"/>
                <a:ea typeface="メイリオ" panose="020B0604030504040204" pitchFamily="50" charset="-128"/>
                <a:cs typeface="メイリオ" panose="020B0604030504040204" pitchFamily="50" charset="-128"/>
              </a:rPr>
              <a:t>（キッズドゥとは？）</a:t>
            </a:r>
            <a:endParaRPr lang="en-US" altLang="ja-JP" sz="2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テキスト ボックス 8">
            <a:extLst>
              <a:ext uri="{FF2B5EF4-FFF2-40B4-BE49-F238E27FC236}">
                <a16:creationId xmlns:a16="http://schemas.microsoft.com/office/drawing/2014/main" id="{593E98E1-FF30-964E-BA57-3C013D49CFA6}"/>
              </a:ext>
            </a:extLst>
          </p:cNvPr>
          <p:cNvSpPr txBox="1"/>
          <p:nvPr/>
        </p:nvSpPr>
        <p:spPr>
          <a:xfrm>
            <a:off x="282015" y="859298"/>
            <a:ext cx="5671693" cy="532582"/>
          </a:xfrm>
          <a:prstGeom prst="rect">
            <a:avLst/>
          </a:prstGeom>
          <a:noFill/>
        </p:spPr>
        <p:txBody>
          <a:bodyPr wrap="square" rtlCol="0">
            <a:spAutoFit/>
          </a:bodyPr>
          <a:lstStyle/>
          <a:p>
            <a:pPr defTabSz="844083">
              <a:defRPr/>
            </a:pPr>
            <a:endParaRPr kumimoji="0" lang="en-US" altLang="ja-JP" sz="1015" b="1" kern="0" dirty="0">
              <a:solidFill>
                <a:prstClr val="black"/>
              </a:solidFill>
            </a:endParaRPr>
          </a:p>
          <a:p>
            <a:pPr defTabSz="844083">
              <a:defRPr/>
            </a:pPr>
            <a:r>
              <a:rPr kumimoji="0" lang="ja-JP" altLang="en-US" sz="1846" kern="0" dirty="0" err="1">
                <a:solidFill>
                  <a:srgbClr val="FF0000"/>
                </a:solidFill>
                <a:latin typeface="メイリオ" panose="020B0604030504040204" pitchFamily="50" charset="-128"/>
                <a:ea typeface="メイリオ" panose="020B0604030504040204" pitchFamily="50" charset="-128"/>
              </a:rPr>
              <a:t>ちょこっと</a:t>
            </a:r>
            <a:r>
              <a:rPr kumimoji="0" lang="ja-JP" altLang="en-US" sz="1846" kern="0" dirty="0">
                <a:solidFill>
                  <a:srgbClr val="FF0000"/>
                </a:solidFill>
                <a:latin typeface="メイリオ" panose="020B0604030504040204" pitchFamily="50" charset="-128"/>
                <a:ea typeface="メイリオ" panose="020B0604030504040204" pitchFamily="50" charset="-128"/>
              </a:rPr>
              <a:t>タイムに親子力を育むフリーペーパー</a:t>
            </a:r>
            <a:endParaRPr kumimoji="0" lang="en-US" altLang="ja-JP" sz="1846" kern="0" dirty="0">
              <a:solidFill>
                <a:srgbClr val="FF0000"/>
              </a:solidFill>
              <a:latin typeface="メイリオ" panose="020B0604030504040204" pitchFamily="50" charset="-128"/>
              <a:ea typeface="メイリオ" panose="020B0604030504040204" pitchFamily="50" charset="-128"/>
            </a:endParaRPr>
          </a:p>
        </p:txBody>
      </p:sp>
      <p:pic>
        <p:nvPicPr>
          <p:cNvPr id="10" name="Picture 6" descr="C:\Users\crossmedia\Desktop\20160520110236-0001.jpg">
            <a:extLst>
              <a:ext uri="{FF2B5EF4-FFF2-40B4-BE49-F238E27FC236}">
                <a16:creationId xmlns:a16="http://schemas.microsoft.com/office/drawing/2014/main" id="{99514883-F3FF-E64A-8023-E371EF1B678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5766" t="4090" r="10029" b="-166"/>
          <a:stretch/>
        </p:blipFill>
        <p:spPr bwMode="auto">
          <a:xfrm rot="5400000">
            <a:off x="2022175" y="1973674"/>
            <a:ext cx="1862051" cy="5224287"/>
          </a:xfrm>
          <a:prstGeom prst="rect">
            <a:avLst/>
          </a:prstGeom>
          <a:noFill/>
          <a:extLst>
            <a:ext uri="{909E8E84-426E-40dd-AFC4-6F175D3DCCD1}">
              <a14:hiddenFill xmlns="" xmlns:a14="http://schemas.microsoft.com/office/drawing/2010/main">
                <a:solidFill>
                  <a:srgbClr val="FFFFFF"/>
                </a:solidFill>
              </a14:hiddenFill>
            </a:ext>
          </a:extLst>
        </p:spPr>
      </p:pic>
      <p:sp>
        <p:nvSpPr>
          <p:cNvPr id="11" name="テキスト ボックス 10">
            <a:extLst>
              <a:ext uri="{FF2B5EF4-FFF2-40B4-BE49-F238E27FC236}">
                <a16:creationId xmlns:a16="http://schemas.microsoft.com/office/drawing/2014/main" id="{E72AAC10-230E-2A47-9DF7-208D64C62D8F}"/>
              </a:ext>
            </a:extLst>
          </p:cNvPr>
          <p:cNvSpPr txBox="1"/>
          <p:nvPr/>
        </p:nvSpPr>
        <p:spPr>
          <a:xfrm>
            <a:off x="537081" y="5884542"/>
            <a:ext cx="5416627" cy="291170"/>
          </a:xfrm>
          <a:prstGeom prst="rect">
            <a:avLst/>
          </a:prstGeom>
          <a:noFill/>
        </p:spPr>
        <p:txBody>
          <a:bodyPr wrap="square" rtlCol="0">
            <a:spAutoFit/>
          </a:bodyPr>
          <a:lstStyle/>
          <a:p>
            <a:pPr defTabSz="844083">
              <a:defRPr/>
            </a:pPr>
            <a:r>
              <a:rPr kumimoji="0" lang="ja-JP" altLang="en-US" sz="1292" b="1" kern="0" dirty="0">
                <a:solidFill>
                  <a:prstClr val="black"/>
                </a:solidFill>
                <a:latin typeface="メイリオ" panose="020B0604030504040204" pitchFamily="50" charset="-128"/>
                <a:ea typeface="メイリオ" panose="020B0604030504040204" pitchFamily="50" charset="-128"/>
              </a:rPr>
              <a:t>パパ・ママのリアルな目線を活かした知育サポートメディア　</a:t>
            </a:r>
            <a:r>
              <a:rPr kumimoji="0" lang="ja-JP" altLang="en-US" sz="1108" kern="0" dirty="0">
                <a:solidFill>
                  <a:prstClr val="black"/>
                </a:solidFill>
                <a:latin typeface="メイリオ" panose="020B0604030504040204" pitchFamily="50" charset="-128"/>
                <a:ea typeface="メイリオ" panose="020B0604030504040204" pitchFamily="50" charset="-128"/>
              </a:rPr>
              <a:t>です。</a:t>
            </a:r>
          </a:p>
        </p:txBody>
      </p:sp>
      <p:sp>
        <p:nvSpPr>
          <p:cNvPr id="12" name="テキスト ボックス 11">
            <a:extLst>
              <a:ext uri="{FF2B5EF4-FFF2-40B4-BE49-F238E27FC236}">
                <a16:creationId xmlns:a16="http://schemas.microsoft.com/office/drawing/2014/main" id="{368BCB79-AE0C-FC44-9559-214FB845BB50}"/>
              </a:ext>
            </a:extLst>
          </p:cNvPr>
          <p:cNvSpPr txBox="1"/>
          <p:nvPr/>
        </p:nvSpPr>
        <p:spPr>
          <a:xfrm>
            <a:off x="5765936" y="4203586"/>
            <a:ext cx="3343361" cy="1655133"/>
          </a:xfrm>
          <a:prstGeom prst="rect">
            <a:avLst/>
          </a:prstGeom>
          <a:noFill/>
        </p:spPr>
        <p:txBody>
          <a:bodyPr wrap="square" rtlCol="0">
            <a:spAutoFit/>
          </a:bodyPr>
          <a:lstStyle/>
          <a:p>
            <a:pPr defTabSz="844083">
              <a:defRPr/>
            </a:pPr>
            <a:r>
              <a:rPr kumimoji="0" lang="en-US" altLang="ja-JP" sz="1292" b="1" kern="0" dirty="0">
                <a:solidFill>
                  <a:prstClr val="black"/>
                </a:solidFill>
                <a:latin typeface="メイリオ" panose="020B0604030504040204" pitchFamily="50" charset="-128"/>
                <a:ea typeface="メイリオ" panose="020B0604030504040204" pitchFamily="50" charset="-128"/>
              </a:rPr>
              <a:t>【</a:t>
            </a:r>
            <a:r>
              <a:rPr kumimoji="0" lang="ja-JP" altLang="en-US" sz="1292" b="1" kern="0">
                <a:solidFill>
                  <a:prstClr val="black"/>
                </a:solidFill>
                <a:latin typeface="メイリオ" panose="020B0604030504040204" pitchFamily="50" charset="-128"/>
                <a:ea typeface="メイリオ" panose="020B0604030504040204" pitchFamily="50" charset="-128"/>
              </a:rPr>
              <a:t>●●版媒体概要（予定）</a:t>
            </a:r>
            <a:r>
              <a:rPr kumimoji="0" lang="en-US" altLang="ja-JP" sz="1292" b="1" kern="0" dirty="0">
                <a:solidFill>
                  <a:prstClr val="black"/>
                </a:solidFill>
                <a:latin typeface="メイリオ" panose="020B0604030504040204" pitchFamily="50" charset="-128"/>
                <a:ea typeface="メイリオ" panose="020B0604030504040204" pitchFamily="50" charset="-128"/>
              </a:rPr>
              <a:t>】</a:t>
            </a:r>
            <a:r>
              <a:rPr kumimoji="0" lang="ja-JP" altLang="en-US" sz="1292" b="1" kern="0">
                <a:solidFill>
                  <a:prstClr val="black"/>
                </a:solidFill>
                <a:latin typeface="メイリオ" panose="020B0604030504040204" pitchFamily="50" charset="-128"/>
                <a:ea typeface="メイリオ" panose="020B0604030504040204" pitchFamily="50" charset="-128"/>
              </a:rPr>
              <a:t>　</a:t>
            </a:r>
            <a:endParaRPr kumimoji="0" lang="en-US" altLang="ja-JP" sz="1292" b="1" kern="0" dirty="0">
              <a:solidFill>
                <a:prstClr val="black"/>
              </a:solidFill>
              <a:latin typeface="メイリオ" panose="020B0604030504040204" pitchFamily="50" charset="-128"/>
              <a:ea typeface="メイリオ" panose="020B0604030504040204" pitchFamily="50" charset="-128"/>
            </a:endParaRPr>
          </a:p>
          <a:p>
            <a:pPr defTabSz="844083">
              <a:defRPr/>
            </a:pPr>
            <a:r>
              <a:rPr kumimoji="0" lang="ja-JP" altLang="en-US" sz="1108" kern="0" dirty="0">
                <a:solidFill>
                  <a:prstClr val="black"/>
                </a:solidFill>
                <a:latin typeface="メイリオ" panose="020B0604030504040204" pitchFamily="50" charset="-128"/>
                <a:ea typeface="メイリオ" panose="020B0604030504040204" pitchFamily="50" charset="-128"/>
              </a:rPr>
              <a:t>　サイズ：</a:t>
            </a:r>
            <a:r>
              <a:rPr kumimoji="0" lang="en-US" altLang="ja-JP" sz="1108" kern="0" dirty="0">
                <a:solidFill>
                  <a:prstClr val="black"/>
                </a:solidFill>
                <a:latin typeface="メイリオ" panose="020B0604030504040204" pitchFamily="50" charset="-128"/>
                <a:ea typeface="メイリオ" panose="020B0604030504040204" pitchFamily="50" charset="-128"/>
              </a:rPr>
              <a:t>A4</a:t>
            </a:r>
          </a:p>
          <a:p>
            <a:pPr defTabSz="844083">
              <a:defRPr/>
            </a:pPr>
            <a:r>
              <a:rPr kumimoji="0" lang="ja-JP" altLang="en-US" sz="1108" kern="0" dirty="0">
                <a:solidFill>
                  <a:prstClr val="black"/>
                </a:solidFill>
                <a:latin typeface="メイリオ" panose="020B0604030504040204" pitchFamily="50" charset="-128"/>
                <a:ea typeface="メイリオ" panose="020B0604030504040204" pitchFamily="50" charset="-128"/>
              </a:rPr>
              <a:t>　ページ数：</a:t>
            </a:r>
            <a:r>
              <a:rPr kumimoji="0" lang="en-US" altLang="ja-JP" sz="1108" kern="0" dirty="0">
                <a:solidFill>
                  <a:prstClr val="black"/>
                </a:solidFill>
                <a:latin typeface="メイリオ" panose="020B0604030504040204" pitchFamily="50" charset="-128"/>
                <a:ea typeface="メイリオ" panose="020B0604030504040204" pitchFamily="50" charset="-128"/>
              </a:rPr>
              <a:t>16</a:t>
            </a:r>
            <a:r>
              <a:rPr kumimoji="0" lang="ja-JP" altLang="en-US" sz="1108" kern="0" dirty="0">
                <a:solidFill>
                  <a:prstClr val="black"/>
                </a:solidFill>
                <a:latin typeface="メイリオ" panose="020B0604030504040204" pitchFamily="50" charset="-128"/>
                <a:ea typeface="メイリオ" panose="020B0604030504040204" pitchFamily="50" charset="-128"/>
              </a:rPr>
              <a:t>～</a:t>
            </a:r>
            <a:r>
              <a:rPr kumimoji="0" lang="en-US" altLang="ja-JP" sz="1108" kern="0" dirty="0">
                <a:solidFill>
                  <a:prstClr val="black"/>
                </a:solidFill>
                <a:latin typeface="メイリオ" panose="020B0604030504040204" pitchFamily="50" charset="-128"/>
                <a:ea typeface="メイリオ" panose="020B0604030504040204" pitchFamily="50" charset="-128"/>
              </a:rPr>
              <a:t>20</a:t>
            </a:r>
            <a:r>
              <a:rPr kumimoji="0" lang="ja-JP" altLang="en-US" sz="1108" kern="0" dirty="0">
                <a:solidFill>
                  <a:prstClr val="black"/>
                </a:solidFill>
                <a:latin typeface="メイリオ" panose="020B0604030504040204" pitchFamily="50" charset="-128"/>
                <a:ea typeface="メイリオ" panose="020B0604030504040204" pitchFamily="50" charset="-128"/>
              </a:rPr>
              <a:t>ページ　　</a:t>
            </a:r>
            <a:endParaRPr kumimoji="0" lang="en-US" altLang="ja-JP" sz="1108" kern="0" dirty="0">
              <a:solidFill>
                <a:prstClr val="black"/>
              </a:solidFill>
              <a:latin typeface="メイリオ" panose="020B0604030504040204" pitchFamily="50" charset="-128"/>
              <a:ea typeface="メイリオ" panose="020B0604030504040204" pitchFamily="50" charset="-128"/>
            </a:endParaRPr>
          </a:p>
          <a:p>
            <a:pPr defTabSz="844083">
              <a:defRPr/>
            </a:pPr>
            <a:r>
              <a:rPr kumimoji="0" lang="ja-JP" altLang="en-US" sz="1108" kern="0" dirty="0">
                <a:solidFill>
                  <a:prstClr val="black"/>
                </a:solidFill>
                <a:latin typeface="メイリオ" panose="020B0604030504040204" pitchFamily="50" charset="-128"/>
                <a:ea typeface="メイリオ" panose="020B0604030504040204" pitchFamily="50" charset="-128"/>
              </a:rPr>
              <a:t>　発行部数：</a:t>
            </a:r>
            <a:r>
              <a:rPr kumimoji="0" lang="en-US" altLang="ja-JP" sz="1108" kern="0" dirty="0">
                <a:solidFill>
                  <a:prstClr val="black"/>
                </a:solidFill>
                <a:latin typeface="メイリオ" panose="020B0604030504040204" pitchFamily="50" charset="-128"/>
                <a:ea typeface="メイリオ" panose="020B0604030504040204" pitchFamily="50" charset="-128"/>
              </a:rPr>
              <a:t>30,000</a:t>
            </a:r>
            <a:r>
              <a:rPr kumimoji="0" lang="ja-JP" altLang="en-US" sz="1108" kern="0" dirty="0">
                <a:solidFill>
                  <a:prstClr val="black"/>
                </a:solidFill>
                <a:latin typeface="メイリオ" panose="020B0604030504040204" pitchFamily="50" charset="-128"/>
                <a:ea typeface="メイリオ" panose="020B0604030504040204" pitchFamily="50" charset="-128"/>
              </a:rPr>
              <a:t>部　　　　　</a:t>
            </a:r>
            <a:endParaRPr kumimoji="0" lang="en-US" altLang="ja-JP" sz="1108" kern="0" dirty="0">
              <a:solidFill>
                <a:prstClr val="black"/>
              </a:solidFill>
              <a:latin typeface="メイリオ" panose="020B0604030504040204" pitchFamily="50" charset="-128"/>
              <a:ea typeface="メイリオ" panose="020B0604030504040204" pitchFamily="50" charset="-128"/>
            </a:endParaRPr>
          </a:p>
          <a:p>
            <a:pPr defTabSz="844083">
              <a:defRPr/>
            </a:pPr>
            <a:r>
              <a:rPr kumimoji="0" lang="ja-JP" altLang="en-US" sz="1108" kern="0" dirty="0">
                <a:solidFill>
                  <a:prstClr val="black"/>
                </a:solidFill>
                <a:latin typeface="メイリオ" panose="020B0604030504040204" pitchFamily="50" charset="-128"/>
                <a:ea typeface="メイリオ" panose="020B0604030504040204" pitchFamily="50" charset="-128"/>
              </a:rPr>
              <a:t>　発行：隔月（奇数月）</a:t>
            </a:r>
            <a:endParaRPr kumimoji="0" lang="en-US" altLang="ja-JP" sz="1108" kern="0" dirty="0">
              <a:solidFill>
                <a:prstClr val="black"/>
              </a:solidFill>
              <a:latin typeface="メイリオ" panose="020B0604030504040204" pitchFamily="50" charset="-128"/>
              <a:ea typeface="メイリオ" panose="020B0604030504040204" pitchFamily="50" charset="-128"/>
            </a:endParaRPr>
          </a:p>
          <a:p>
            <a:pPr defTabSz="844083">
              <a:defRPr/>
            </a:pPr>
            <a:r>
              <a:rPr kumimoji="0" lang="ja-JP" altLang="en-US" sz="1108" kern="0" dirty="0">
                <a:solidFill>
                  <a:prstClr val="black"/>
                </a:solidFill>
                <a:latin typeface="メイリオ" panose="020B0604030504040204" pitchFamily="50" charset="-128"/>
                <a:ea typeface="メイリオ" panose="020B0604030504040204" pitchFamily="50" charset="-128"/>
              </a:rPr>
              <a:t>　配布エリア：</a:t>
            </a:r>
            <a:r>
              <a:rPr kumimoji="0" lang="en-US" altLang="en-US" sz="1108" kern="0" dirty="0">
                <a:solidFill>
                  <a:prstClr val="black"/>
                </a:solidFill>
                <a:latin typeface="メイリオ" panose="020B0604030504040204" pitchFamily="50" charset="-128"/>
                <a:ea typeface="メイリオ" panose="020B0604030504040204" pitchFamily="50" charset="-128"/>
              </a:rPr>
              <a:t>広島</a:t>
            </a:r>
            <a:r>
              <a:rPr kumimoji="0" lang="ja-JP" altLang="en-US" sz="1108" kern="0" dirty="0">
                <a:solidFill>
                  <a:prstClr val="black"/>
                </a:solidFill>
                <a:latin typeface="メイリオ" panose="020B0604030504040204" pitchFamily="50" charset="-128"/>
                <a:ea typeface="メイリオ" panose="020B0604030504040204" pitchFamily="50" charset="-128"/>
              </a:rPr>
              <a:t>市・廿日市市</a:t>
            </a:r>
            <a:r>
              <a:rPr kumimoji="0" lang="ja-JP" altLang="en-US" sz="1108" kern="0">
                <a:solidFill>
                  <a:prstClr val="black"/>
                </a:solidFill>
                <a:latin typeface="メイリオ" panose="020B0604030504040204" pitchFamily="50" charset="-128"/>
                <a:ea typeface="メイリオ" panose="020B0604030504040204" pitchFamily="50" charset="-128"/>
              </a:rPr>
              <a:t>及び近郊</a:t>
            </a:r>
            <a:endParaRPr kumimoji="0" lang="en-US" altLang="ja-JP" sz="1108" kern="0" dirty="0">
              <a:solidFill>
                <a:prstClr val="black"/>
              </a:solidFill>
              <a:latin typeface="メイリオ" panose="020B0604030504040204" pitchFamily="50" charset="-128"/>
              <a:ea typeface="メイリオ" panose="020B0604030504040204" pitchFamily="50" charset="-128"/>
            </a:endParaRPr>
          </a:p>
          <a:p>
            <a:pPr defTabSz="844083">
              <a:defRPr/>
            </a:pPr>
            <a:r>
              <a:rPr kumimoji="0" lang="en-US" altLang="ja-JP" sz="1108" kern="0" dirty="0">
                <a:solidFill>
                  <a:prstClr val="black"/>
                </a:solidFill>
                <a:latin typeface="メイリオ" panose="020B0604030504040204" pitchFamily="50" charset="-128"/>
                <a:ea typeface="メイリオ" panose="020B0604030504040204" pitchFamily="50" charset="-128"/>
              </a:rPr>
              <a:t>                    ※2022</a:t>
            </a:r>
            <a:r>
              <a:rPr kumimoji="0" lang="ja-JP" altLang="en-US" sz="1108" kern="0">
                <a:solidFill>
                  <a:prstClr val="black"/>
                </a:solidFill>
                <a:latin typeface="メイリオ" panose="020B0604030504040204" pitchFamily="50" charset="-128"/>
                <a:ea typeface="メイリオ" panose="020B0604030504040204" pitchFamily="50" charset="-128"/>
              </a:rPr>
              <a:t>年より東広島にも拡大</a:t>
            </a:r>
            <a:endParaRPr kumimoji="0" lang="en-US" altLang="ja-JP" sz="1108" kern="0" dirty="0">
              <a:solidFill>
                <a:prstClr val="black"/>
              </a:solidFill>
              <a:latin typeface="メイリオ" panose="020B0604030504040204" pitchFamily="50" charset="-128"/>
              <a:ea typeface="メイリオ" panose="020B0604030504040204" pitchFamily="50" charset="-128"/>
            </a:endParaRPr>
          </a:p>
          <a:p>
            <a:pPr defTabSz="844083">
              <a:defRPr/>
            </a:pPr>
            <a:r>
              <a:rPr kumimoji="0" lang="ja-JP" altLang="en-US" sz="1108" kern="0" dirty="0">
                <a:solidFill>
                  <a:prstClr val="black"/>
                </a:solidFill>
                <a:latin typeface="メイリオ" panose="020B0604030504040204" pitchFamily="50" charset="-128"/>
                <a:ea typeface="メイリオ" panose="020B0604030504040204" pitchFamily="50" charset="-128"/>
              </a:rPr>
              <a:t>　配布先：幼稚園・保育園・小児科・小児歯科等</a:t>
            </a:r>
            <a:endParaRPr kumimoji="0" lang="en-US" altLang="ja-JP" sz="1108" kern="0" dirty="0">
              <a:solidFill>
                <a:prstClr val="black"/>
              </a:solidFill>
              <a:latin typeface="メイリオ" panose="020B0604030504040204" pitchFamily="50" charset="-128"/>
              <a:ea typeface="メイリオ" panose="020B0604030504040204" pitchFamily="50" charset="-128"/>
            </a:endParaRPr>
          </a:p>
          <a:p>
            <a:pPr defTabSz="844083">
              <a:defRPr/>
            </a:pPr>
            <a:r>
              <a:rPr kumimoji="0" lang="ja-JP" altLang="en-US" sz="1108" kern="0" dirty="0">
                <a:solidFill>
                  <a:prstClr val="black"/>
                </a:solidFill>
                <a:latin typeface="メイリオ" panose="020B0604030504040204" pitchFamily="50" charset="-128"/>
                <a:ea typeface="メイリオ" panose="020B0604030504040204" pitchFamily="50" charset="-128"/>
              </a:rPr>
              <a:t>　　　　　約</a:t>
            </a:r>
            <a:r>
              <a:rPr kumimoji="0" lang="en-US" altLang="ja-JP" sz="1108" kern="0" dirty="0">
                <a:solidFill>
                  <a:prstClr val="black"/>
                </a:solidFill>
                <a:latin typeface="メイリオ" panose="020B0604030504040204" pitchFamily="50" charset="-128"/>
                <a:ea typeface="メイリオ" panose="020B0604030504040204" pitchFamily="50" charset="-128"/>
              </a:rPr>
              <a:t>600</a:t>
            </a:r>
            <a:r>
              <a:rPr kumimoji="0" lang="ja-JP" altLang="en-US" sz="1108" kern="0" dirty="0">
                <a:solidFill>
                  <a:prstClr val="black"/>
                </a:solidFill>
                <a:latin typeface="メイリオ" panose="020B0604030504040204" pitchFamily="50" charset="-128"/>
                <a:ea typeface="メイリオ" panose="020B0604030504040204" pitchFamily="50" charset="-128"/>
              </a:rPr>
              <a:t>施設</a:t>
            </a:r>
          </a:p>
        </p:txBody>
      </p:sp>
      <p:sp>
        <p:nvSpPr>
          <p:cNvPr id="13" name="テキスト ボックス 12">
            <a:extLst>
              <a:ext uri="{FF2B5EF4-FFF2-40B4-BE49-F238E27FC236}">
                <a16:creationId xmlns:a16="http://schemas.microsoft.com/office/drawing/2014/main" id="{73467FFD-93C6-B141-8A14-25F4C3426718}"/>
              </a:ext>
            </a:extLst>
          </p:cNvPr>
          <p:cNvSpPr txBox="1"/>
          <p:nvPr/>
        </p:nvSpPr>
        <p:spPr>
          <a:xfrm>
            <a:off x="202663" y="1373323"/>
            <a:ext cx="5964115" cy="2048766"/>
          </a:xfrm>
          <a:prstGeom prst="rect">
            <a:avLst/>
          </a:prstGeom>
          <a:noFill/>
        </p:spPr>
        <p:txBody>
          <a:bodyPr wrap="square" anchor="ctr">
            <a:spAutoFit/>
          </a:bodyPr>
          <a:lstStyle/>
          <a:p>
            <a:pPr defTabSz="873243" eaLnBrk="0" fontAlgn="base" hangingPunct="0">
              <a:spcBef>
                <a:spcPct val="0"/>
              </a:spcBef>
              <a:spcAft>
                <a:spcPct val="0"/>
              </a:spcAft>
              <a:defRPr/>
            </a:pPr>
            <a:r>
              <a:rPr lang="ja-JP" altLang="en-US" sz="1339" dirty="0">
                <a:solidFill>
                  <a:prstClr val="black"/>
                </a:solidFill>
                <a:latin typeface="メイリオ" panose="020B0604030504040204" pitchFamily="50" charset="-128"/>
                <a:ea typeface="メイリオ" panose="020B0604030504040204" pitchFamily="50" charset="-128"/>
              </a:rPr>
              <a:t>数多くのフリーペーパーが存在する中、幼児の情操教育や知育を応援する媒体が存在していませんでした。</a:t>
            </a:r>
            <a:endParaRPr lang="en-US" altLang="ja-JP" sz="1339" dirty="0">
              <a:solidFill>
                <a:prstClr val="black"/>
              </a:solidFill>
              <a:latin typeface="メイリオ" panose="020B0604030504040204" pitchFamily="50" charset="-128"/>
              <a:ea typeface="メイリオ" panose="020B0604030504040204" pitchFamily="50" charset="-128"/>
            </a:endParaRPr>
          </a:p>
          <a:p>
            <a:pPr defTabSz="873243" eaLnBrk="0" fontAlgn="base" hangingPunct="0">
              <a:spcBef>
                <a:spcPct val="0"/>
              </a:spcBef>
              <a:spcAft>
                <a:spcPct val="0"/>
              </a:spcAft>
              <a:defRPr/>
            </a:pPr>
            <a:r>
              <a:rPr lang="ja-JP" altLang="en-US" sz="1339" dirty="0">
                <a:solidFill>
                  <a:prstClr val="black"/>
                </a:solidFill>
                <a:latin typeface="メイリオ" panose="020B0604030504040204" pitchFamily="50" charset="-128"/>
                <a:ea typeface="メイリオ" panose="020B0604030504040204" pitchFamily="50" charset="-128"/>
              </a:rPr>
              <a:t>そこで、弊社が所属しております団体、クラウドマネージメント協会は、株式会社アスピレーション社と業務提携をし、日本で始めての知育媒体を</a:t>
            </a:r>
            <a:r>
              <a:rPr lang="en-US" altLang="ja-JP" sz="1339" dirty="0">
                <a:solidFill>
                  <a:prstClr val="black"/>
                </a:solidFill>
                <a:latin typeface="メイリオ" panose="020B0604030504040204" pitchFamily="50" charset="-128"/>
                <a:ea typeface="メイリオ" panose="020B0604030504040204" pitchFamily="50" charset="-128"/>
              </a:rPr>
              <a:t>2014</a:t>
            </a:r>
            <a:r>
              <a:rPr lang="ja-JP" altLang="en-US" sz="1339" dirty="0">
                <a:solidFill>
                  <a:prstClr val="black"/>
                </a:solidFill>
                <a:latin typeface="メイリオ" panose="020B0604030504040204" pitchFamily="50" charset="-128"/>
                <a:ea typeface="メイリオ" panose="020B0604030504040204" pitchFamily="50" charset="-128"/>
              </a:rPr>
              <a:t>年</a:t>
            </a:r>
            <a:r>
              <a:rPr lang="en-US" altLang="ja-JP" sz="1339" dirty="0">
                <a:solidFill>
                  <a:prstClr val="black"/>
                </a:solidFill>
                <a:latin typeface="メイリオ" panose="020B0604030504040204" pitchFamily="50" charset="-128"/>
                <a:ea typeface="メイリオ" panose="020B0604030504040204" pitchFamily="50" charset="-128"/>
              </a:rPr>
              <a:t>11</a:t>
            </a:r>
            <a:r>
              <a:rPr lang="ja-JP" altLang="en-US" sz="1339" dirty="0">
                <a:solidFill>
                  <a:prstClr val="black"/>
                </a:solidFill>
                <a:latin typeface="メイリオ" panose="020B0604030504040204" pitchFamily="50" charset="-128"/>
                <a:ea typeface="メイリオ" panose="020B0604030504040204" pitchFamily="50" charset="-128"/>
              </a:rPr>
              <a:t>月に広島で創刊しました。</a:t>
            </a:r>
            <a:endParaRPr lang="en-US" altLang="ja-JP" sz="1339" dirty="0">
              <a:solidFill>
                <a:prstClr val="black"/>
              </a:solidFill>
              <a:latin typeface="メイリオ" panose="020B0604030504040204" pitchFamily="50" charset="-128"/>
              <a:ea typeface="メイリオ" panose="020B0604030504040204" pitchFamily="50" charset="-128"/>
            </a:endParaRPr>
          </a:p>
          <a:p>
            <a:pPr defTabSz="873243" eaLnBrk="0" fontAlgn="base" hangingPunct="0">
              <a:spcBef>
                <a:spcPct val="0"/>
              </a:spcBef>
              <a:spcAft>
                <a:spcPct val="0"/>
              </a:spcAft>
              <a:defRPr/>
            </a:pPr>
            <a:r>
              <a:rPr lang="ja-JP" altLang="en-US" sz="1339" dirty="0">
                <a:solidFill>
                  <a:prstClr val="black"/>
                </a:solidFill>
                <a:latin typeface="メイリオ" panose="020B0604030504040204" pitchFamily="50" charset="-128"/>
                <a:ea typeface="メイリオ" panose="020B0604030504040204" pitchFamily="50" charset="-128"/>
              </a:rPr>
              <a:t>その後、</a:t>
            </a:r>
            <a:r>
              <a:rPr lang="ja-JP" altLang="en-US" sz="1339">
                <a:solidFill>
                  <a:prstClr val="black"/>
                </a:solidFill>
                <a:latin typeface="メイリオ" panose="020B0604030504040204" pitchFamily="50" charset="-128"/>
                <a:ea typeface="メイリオ" panose="020B0604030504040204" pitchFamily="50" charset="-128"/>
              </a:rPr>
              <a:t>発行エリアは全国に広がっています。</a:t>
            </a:r>
            <a:endParaRPr lang="en-US" altLang="ja-JP" sz="1339" dirty="0">
              <a:solidFill>
                <a:prstClr val="black"/>
              </a:solidFill>
              <a:latin typeface="メイリオ" panose="020B0604030504040204" pitchFamily="50" charset="-128"/>
              <a:ea typeface="メイリオ" panose="020B0604030504040204" pitchFamily="50" charset="-128"/>
            </a:endParaRPr>
          </a:p>
          <a:p>
            <a:pPr defTabSz="873243" eaLnBrk="0" fontAlgn="base" hangingPunct="0">
              <a:spcBef>
                <a:spcPct val="0"/>
              </a:spcBef>
              <a:spcAft>
                <a:spcPct val="0"/>
              </a:spcAft>
              <a:defRPr/>
            </a:pPr>
            <a:endParaRPr lang="en-US" altLang="ja-JP" sz="1339" dirty="0">
              <a:solidFill>
                <a:prstClr val="black"/>
              </a:solidFill>
              <a:latin typeface="メイリオ" panose="020B0604030504040204" pitchFamily="50" charset="-128"/>
              <a:ea typeface="メイリオ" panose="020B0604030504040204" pitchFamily="50" charset="-128"/>
            </a:endParaRPr>
          </a:p>
          <a:p>
            <a:pPr defTabSz="873243" eaLnBrk="0" fontAlgn="base" hangingPunct="0">
              <a:spcBef>
                <a:spcPct val="0"/>
              </a:spcBef>
              <a:spcAft>
                <a:spcPct val="0"/>
              </a:spcAft>
              <a:defRPr/>
            </a:pPr>
            <a:r>
              <a:rPr lang="ja-JP" altLang="en-US" sz="1339">
                <a:solidFill>
                  <a:prstClr val="black"/>
                </a:solidFill>
                <a:latin typeface="メイリオ" panose="020B0604030504040204" pitchFamily="50" charset="-128"/>
                <a:ea typeface="メイリオ" panose="020B0604030504040204" pitchFamily="50" charset="-128"/>
              </a:rPr>
              <a:t>そしてこの度、この</a:t>
            </a:r>
            <a:r>
              <a:rPr lang="en-US" altLang="ja-JP" sz="1339" dirty="0" err="1">
                <a:solidFill>
                  <a:prstClr val="black"/>
                </a:solidFill>
                <a:latin typeface="メイリオ" panose="020B0604030504040204" pitchFamily="50" charset="-128"/>
                <a:ea typeface="メイリオ" panose="020B0604030504040204" pitchFamily="50" charset="-128"/>
              </a:rPr>
              <a:t>KidsDo</a:t>
            </a:r>
            <a:r>
              <a:rPr lang="ja-JP" altLang="en-US" sz="1339">
                <a:solidFill>
                  <a:prstClr val="black"/>
                </a:solidFill>
                <a:latin typeface="メイリオ" panose="020B0604030504040204" pitchFamily="50" charset="-128"/>
                <a:ea typeface="メイリオ" panose="020B0604030504040204" pitchFamily="50" charset="-128"/>
              </a:rPr>
              <a:t>を●●地域の子どもさんにお届けしたいと考え</a:t>
            </a:r>
            <a:r>
              <a:rPr lang="ja-JP" altLang="en-US" sz="2000" b="1">
                <a:solidFill>
                  <a:srgbClr val="0070C0"/>
                </a:solidFill>
                <a:latin typeface="メイリオ" panose="020B0604030504040204" pitchFamily="50" charset="-128"/>
                <a:ea typeface="メイリオ" panose="020B0604030504040204" pitchFamily="50" charset="-128"/>
              </a:rPr>
              <a:t>●●版を</a:t>
            </a:r>
            <a:r>
              <a:rPr lang="en-US" altLang="ja-JP" sz="2000" b="1" dirty="0">
                <a:solidFill>
                  <a:srgbClr val="0070C0"/>
                </a:solidFill>
                <a:latin typeface="メイリオ" panose="020B0604030504040204" pitchFamily="50" charset="-128"/>
                <a:ea typeface="メイリオ" panose="020B0604030504040204" pitchFamily="50" charset="-128"/>
              </a:rPr>
              <a:t>20</a:t>
            </a:r>
            <a:r>
              <a:rPr lang="ja-JP" altLang="en-US" sz="2000" b="1">
                <a:solidFill>
                  <a:srgbClr val="0070C0"/>
                </a:solidFill>
                <a:latin typeface="メイリオ" panose="020B0604030504040204" pitchFamily="50" charset="-128"/>
                <a:ea typeface="メイリオ" panose="020B0604030504040204" pitchFamily="50" charset="-128"/>
              </a:rPr>
              <a:t>●●年●月に創刊</a:t>
            </a:r>
            <a:r>
              <a:rPr lang="ja-JP" altLang="en-US" sz="1339">
                <a:solidFill>
                  <a:prstClr val="black"/>
                </a:solidFill>
                <a:latin typeface="メイリオ" panose="020B0604030504040204" pitchFamily="50" charset="-128"/>
                <a:ea typeface="メイリオ" panose="020B0604030504040204" pitchFamily="50" charset="-128"/>
              </a:rPr>
              <a:t>する運びとなりました。</a:t>
            </a:r>
            <a:endParaRPr lang="ja-JP" altLang="en-US" sz="1339" dirty="0">
              <a:solidFill>
                <a:prstClr val="black"/>
              </a:solidFill>
              <a:latin typeface="メイリオ" panose="020B0604030504040204" pitchFamily="50" charset="-128"/>
              <a:ea typeface="メイリオ" panose="020B0604030504040204" pitchFamily="50" charset="-128"/>
            </a:endParaRPr>
          </a:p>
        </p:txBody>
      </p:sp>
      <p:pic>
        <p:nvPicPr>
          <p:cNvPr id="14" name="図 13" descr="スクリーンショット 2017-02-17 10.19.00.png">
            <a:extLst>
              <a:ext uri="{FF2B5EF4-FFF2-40B4-BE49-F238E27FC236}">
                <a16:creationId xmlns:a16="http://schemas.microsoft.com/office/drawing/2014/main" id="{52F6667A-8225-5641-9386-65C77B4B15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85776" y="5911315"/>
            <a:ext cx="2074985" cy="621323"/>
          </a:xfrm>
          <a:prstGeom prst="rect">
            <a:avLst/>
          </a:prstGeom>
        </p:spPr>
      </p:pic>
      <p:sp>
        <p:nvSpPr>
          <p:cNvPr id="15" name="円/楕円 14">
            <a:extLst>
              <a:ext uri="{FF2B5EF4-FFF2-40B4-BE49-F238E27FC236}">
                <a16:creationId xmlns:a16="http://schemas.microsoft.com/office/drawing/2014/main" id="{DEE067B4-DC0E-4A4A-B29F-C4AC67233149}"/>
              </a:ext>
            </a:extLst>
          </p:cNvPr>
          <p:cNvSpPr/>
          <p:nvPr/>
        </p:nvSpPr>
        <p:spPr>
          <a:xfrm>
            <a:off x="7640408" y="3579068"/>
            <a:ext cx="1368557" cy="569038"/>
          </a:xfrm>
          <a:prstGeom prst="ellipse">
            <a:avLst/>
          </a:prstGeom>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132923" tIns="0" rIns="132923" bIns="23262" numCol="1" spcCol="0" rtlCol="0" fromWordArt="0" anchor="ctr" anchorCtr="0" forceAA="0" compatLnSpc="1">
            <a:prstTxWarp prst="textNoShape">
              <a:avLst/>
            </a:prstTxWarp>
            <a:noAutofit/>
          </a:bodyPr>
          <a:lstStyle/>
          <a:p>
            <a:pPr algn="ctr"/>
            <a:r>
              <a:rPr lang="ja-JP" altLang="en-US" sz="1292">
                <a:solidFill>
                  <a:schemeClr val="tx1"/>
                </a:solidFill>
                <a:latin typeface="HGPｺﾞｼｯｸM" panose="020B0600000000000000" pitchFamily="50" charset="-128"/>
                <a:ea typeface="HGPｺﾞｼｯｸM" panose="020B0600000000000000" pitchFamily="50" charset="-128"/>
              </a:rPr>
              <a:t>全国</a:t>
            </a:r>
            <a:r>
              <a:rPr lang="en-US" altLang="ja-JP" sz="1292" dirty="0">
                <a:solidFill>
                  <a:schemeClr val="tx1"/>
                </a:solidFill>
                <a:latin typeface="HGPｺﾞｼｯｸM" panose="020B0600000000000000" pitchFamily="50" charset="-128"/>
                <a:ea typeface="HGPｺﾞｼｯｸM" panose="020B0600000000000000" pitchFamily="50" charset="-128"/>
              </a:rPr>
              <a:t>45</a:t>
            </a:r>
            <a:r>
              <a:rPr lang="ja-JP" altLang="en-US" sz="1292">
                <a:solidFill>
                  <a:schemeClr val="tx1"/>
                </a:solidFill>
                <a:latin typeface="HGPｺﾞｼｯｸM" panose="020B0600000000000000" pitchFamily="50" charset="-128"/>
                <a:ea typeface="HGPｺﾞｼｯｸM" panose="020B0600000000000000" pitchFamily="50" charset="-128"/>
              </a:rPr>
              <a:t>万部</a:t>
            </a:r>
            <a:r>
              <a:rPr lang="ja-JP" altLang="en-US" sz="1292" dirty="0">
                <a:solidFill>
                  <a:schemeClr val="tx1"/>
                </a:solidFill>
                <a:latin typeface="HGPｺﾞｼｯｸM" panose="020B0600000000000000" pitchFamily="50" charset="-128"/>
                <a:ea typeface="HGPｺﾞｼｯｸM" panose="020B0600000000000000" pitchFamily="50" charset="-128"/>
              </a:rPr>
              <a:t>発行</a:t>
            </a:r>
          </a:p>
        </p:txBody>
      </p:sp>
      <p:pic>
        <p:nvPicPr>
          <p:cNvPr id="16" name="図 15">
            <a:extLst>
              <a:ext uri="{FF2B5EF4-FFF2-40B4-BE49-F238E27FC236}">
                <a16:creationId xmlns:a16="http://schemas.microsoft.com/office/drawing/2014/main" id="{0447055C-C96F-7F47-A33A-1893BF7844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47033" y="3733689"/>
            <a:ext cx="126755" cy="159545"/>
          </a:xfrm>
          <a:prstGeom prst="rect">
            <a:avLst/>
          </a:prstGeom>
        </p:spPr>
      </p:pic>
      <p:pic>
        <p:nvPicPr>
          <p:cNvPr id="17" name="図 16">
            <a:extLst>
              <a:ext uri="{FF2B5EF4-FFF2-40B4-BE49-F238E27FC236}">
                <a16:creationId xmlns:a16="http://schemas.microsoft.com/office/drawing/2014/main" id="{FAACF0E1-F2FC-444D-BDEA-8A2E39F397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2738" y="3074370"/>
            <a:ext cx="85837" cy="108042"/>
          </a:xfrm>
          <a:prstGeom prst="rect">
            <a:avLst/>
          </a:prstGeom>
        </p:spPr>
      </p:pic>
      <p:pic>
        <p:nvPicPr>
          <p:cNvPr id="18" name="図 17">
            <a:extLst>
              <a:ext uri="{FF2B5EF4-FFF2-40B4-BE49-F238E27FC236}">
                <a16:creationId xmlns:a16="http://schemas.microsoft.com/office/drawing/2014/main" id="{AD12D586-E8C6-4E48-8136-0D1B5737515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95072" y="2513686"/>
            <a:ext cx="74229" cy="108251"/>
          </a:xfrm>
          <a:prstGeom prst="rect">
            <a:avLst/>
          </a:prstGeom>
        </p:spPr>
      </p:pic>
      <p:pic>
        <p:nvPicPr>
          <p:cNvPr id="19" name="図 18">
            <a:extLst>
              <a:ext uri="{FF2B5EF4-FFF2-40B4-BE49-F238E27FC236}">
                <a16:creationId xmlns:a16="http://schemas.microsoft.com/office/drawing/2014/main" id="{7D8EF975-D15F-D044-9954-8208D6AA8B5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69299" y="3607657"/>
            <a:ext cx="74037" cy="107970"/>
          </a:xfrm>
          <a:prstGeom prst="rect">
            <a:avLst/>
          </a:prstGeom>
        </p:spPr>
      </p:pic>
      <p:pic>
        <p:nvPicPr>
          <p:cNvPr id="20" name="図 19">
            <a:extLst>
              <a:ext uri="{FF2B5EF4-FFF2-40B4-BE49-F238E27FC236}">
                <a16:creationId xmlns:a16="http://schemas.microsoft.com/office/drawing/2014/main" id="{F56254D4-A192-4244-BAB4-F895C19B9A3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36120" y="3582692"/>
            <a:ext cx="74037" cy="107970"/>
          </a:xfrm>
          <a:prstGeom prst="rect">
            <a:avLst/>
          </a:prstGeom>
        </p:spPr>
      </p:pic>
      <p:sp>
        <p:nvSpPr>
          <p:cNvPr id="22" name="テキスト ボックス 21">
            <a:extLst>
              <a:ext uri="{FF2B5EF4-FFF2-40B4-BE49-F238E27FC236}">
                <a16:creationId xmlns:a16="http://schemas.microsoft.com/office/drawing/2014/main" id="{1A7BDB6D-1BA8-BB44-AD0D-E45D1751C2C6}"/>
              </a:ext>
            </a:extLst>
          </p:cNvPr>
          <p:cNvSpPr txBox="1"/>
          <p:nvPr/>
        </p:nvSpPr>
        <p:spPr>
          <a:xfrm>
            <a:off x="6540320" y="1941269"/>
            <a:ext cx="2209433" cy="1337940"/>
          </a:xfrm>
          <a:prstGeom prst="rect">
            <a:avLst/>
          </a:prstGeom>
          <a:noFill/>
        </p:spPr>
        <p:txBody>
          <a:bodyPr wrap="none" lIns="0" tIns="0" rIns="0" bIns="0" rtlCol="0" anchor="t">
            <a:noAutofit/>
          </a:bodyPr>
          <a:lstStyle/>
          <a:p>
            <a:pPr algn="just" fontAlgn="base">
              <a:lnSpc>
                <a:spcPct val="125000"/>
              </a:lnSpc>
              <a:spcBef>
                <a:spcPct val="0"/>
              </a:spcBef>
              <a:spcAft>
                <a:spcPct val="0"/>
              </a:spcAft>
            </a:pPr>
            <a:r>
              <a:rPr lang="ja-JP" altLang="en-US" sz="831">
                <a:solidFill>
                  <a:srgbClr val="000000"/>
                </a:solidFill>
                <a:latin typeface="ＭＳ Ｐゴシック" panose="020B0600070205080204" pitchFamily="50" charset="-128"/>
                <a:ea typeface="ＭＳ Ｐゴシック" panose="020B0600070205080204" pitchFamily="50" charset="-128"/>
              </a:rPr>
              <a:t>長野版・松本版（長野県）、</a:t>
            </a:r>
            <a:endParaRPr lang="en-US" altLang="ja-JP" sz="831" dirty="0">
              <a:solidFill>
                <a:srgbClr val="000000"/>
              </a:solidFill>
              <a:latin typeface="ＭＳ Ｐゴシック" panose="020B0600070205080204" pitchFamily="50" charset="-128"/>
              <a:ea typeface="ＭＳ Ｐゴシック" panose="020B0600070205080204" pitchFamily="50" charset="-128"/>
            </a:endParaRPr>
          </a:p>
          <a:p>
            <a:pPr algn="just" fontAlgn="base">
              <a:lnSpc>
                <a:spcPct val="125000"/>
              </a:lnSpc>
              <a:spcBef>
                <a:spcPct val="0"/>
              </a:spcBef>
              <a:spcAft>
                <a:spcPct val="0"/>
              </a:spcAft>
            </a:pPr>
            <a:r>
              <a:rPr lang="ja-JP" altLang="en-US" sz="831">
                <a:solidFill>
                  <a:srgbClr val="000000"/>
                </a:solidFill>
                <a:latin typeface="ＭＳ Ｐゴシック" panose="020B0600070205080204" pitchFamily="50" charset="-128"/>
                <a:ea typeface="ＭＳ Ｐゴシック" panose="020B0600070205080204" pitchFamily="50" charset="-128"/>
              </a:rPr>
              <a:t>埼玉県版・熊谷版（埼玉県）、とやま版（富山県）、</a:t>
            </a:r>
            <a:endParaRPr lang="en-US" altLang="ja-JP" sz="831" dirty="0">
              <a:solidFill>
                <a:srgbClr val="000000"/>
              </a:solidFill>
              <a:latin typeface="ＭＳ Ｐゴシック" panose="020B0600070205080204" pitchFamily="50" charset="-128"/>
              <a:ea typeface="ＭＳ Ｐゴシック" panose="020B0600070205080204" pitchFamily="50" charset="-128"/>
            </a:endParaRPr>
          </a:p>
          <a:p>
            <a:pPr algn="just" fontAlgn="base">
              <a:lnSpc>
                <a:spcPct val="125000"/>
              </a:lnSpc>
              <a:spcBef>
                <a:spcPct val="0"/>
              </a:spcBef>
              <a:spcAft>
                <a:spcPct val="0"/>
              </a:spcAft>
            </a:pPr>
            <a:r>
              <a:rPr lang="ja-JP" altLang="en-US" sz="831">
                <a:solidFill>
                  <a:srgbClr val="000000"/>
                </a:solidFill>
                <a:latin typeface="ＭＳ Ｐゴシック" panose="020B0600070205080204" pitchFamily="50" charset="-128"/>
                <a:ea typeface="ＭＳ Ｐゴシック" panose="020B0600070205080204" pitchFamily="50" charset="-128"/>
              </a:rPr>
              <a:t>茨城県央版・茨城県南版（茨城県）、</a:t>
            </a:r>
            <a:endParaRPr lang="en-US" altLang="ja-JP" sz="831" dirty="0">
              <a:solidFill>
                <a:srgbClr val="000000"/>
              </a:solidFill>
              <a:latin typeface="ＭＳ Ｐゴシック" panose="020B0600070205080204" pitchFamily="50" charset="-128"/>
              <a:ea typeface="ＭＳ Ｐゴシック" panose="020B0600070205080204" pitchFamily="50" charset="-128"/>
            </a:endParaRPr>
          </a:p>
          <a:p>
            <a:pPr algn="just" fontAlgn="base">
              <a:lnSpc>
                <a:spcPct val="125000"/>
              </a:lnSpc>
              <a:spcBef>
                <a:spcPct val="0"/>
              </a:spcBef>
              <a:spcAft>
                <a:spcPct val="0"/>
              </a:spcAft>
            </a:pPr>
            <a:r>
              <a:rPr lang="ja-JP" altLang="en-US" sz="831">
                <a:solidFill>
                  <a:srgbClr val="000000"/>
                </a:solidFill>
                <a:latin typeface="ＭＳ Ｐゴシック" panose="020B0600070205080204" pitchFamily="50" charset="-128"/>
                <a:ea typeface="ＭＳ Ｐゴシック" panose="020B0600070205080204" pitchFamily="50" charset="-128"/>
              </a:rPr>
              <a:t>知多半島版（愛知県）、滋賀版（滋賀県）、</a:t>
            </a:r>
            <a:endParaRPr lang="en-US" altLang="ja-JP" sz="831" dirty="0">
              <a:solidFill>
                <a:srgbClr val="000000"/>
              </a:solidFill>
              <a:latin typeface="ＭＳ Ｐゴシック" panose="020B0600070205080204" pitchFamily="50" charset="-128"/>
              <a:ea typeface="ＭＳ Ｐゴシック" panose="020B0600070205080204" pitchFamily="50" charset="-128"/>
            </a:endParaRPr>
          </a:p>
          <a:p>
            <a:pPr algn="just" fontAlgn="base">
              <a:lnSpc>
                <a:spcPct val="125000"/>
              </a:lnSpc>
              <a:spcBef>
                <a:spcPct val="0"/>
              </a:spcBef>
              <a:spcAft>
                <a:spcPct val="0"/>
              </a:spcAft>
            </a:pPr>
            <a:r>
              <a:rPr lang="ja-JP" altLang="en-US" sz="831">
                <a:solidFill>
                  <a:srgbClr val="000000"/>
                </a:solidFill>
                <a:latin typeface="ＭＳ Ｐゴシック" panose="020B0600070205080204" pitchFamily="50" charset="-128"/>
                <a:ea typeface="ＭＳ Ｐゴシック" panose="020B0600070205080204" pitchFamily="50" charset="-128"/>
              </a:rPr>
              <a:t>岡山県南版（岡山県）、備後版（広島県）、</a:t>
            </a:r>
            <a:endParaRPr lang="en-US" altLang="ja-JP" sz="831" dirty="0">
              <a:solidFill>
                <a:srgbClr val="000000"/>
              </a:solidFill>
              <a:latin typeface="ＭＳ Ｐゴシック" panose="020B0600070205080204" pitchFamily="50" charset="-128"/>
              <a:ea typeface="ＭＳ Ｐゴシック" panose="020B0600070205080204" pitchFamily="50" charset="-128"/>
            </a:endParaRPr>
          </a:p>
          <a:p>
            <a:pPr algn="just" fontAlgn="base">
              <a:lnSpc>
                <a:spcPct val="125000"/>
              </a:lnSpc>
              <a:spcBef>
                <a:spcPct val="0"/>
              </a:spcBef>
              <a:spcAft>
                <a:spcPct val="0"/>
              </a:spcAft>
            </a:pPr>
            <a:r>
              <a:rPr lang="ja-JP" altLang="en-US" sz="831">
                <a:solidFill>
                  <a:srgbClr val="000000"/>
                </a:solidFill>
                <a:latin typeface="ＭＳ Ｐゴシック" panose="020B0600070205080204" pitchFamily="50" charset="-128"/>
                <a:ea typeface="ＭＳ Ｐゴシック" panose="020B0600070205080204" pitchFamily="50" charset="-128"/>
              </a:rPr>
              <a:t>広島版（広島県）、福岡市版（福岡県）、</a:t>
            </a:r>
            <a:endParaRPr lang="en-US" altLang="ja-JP" sz="831" dirty="0">
              <a:solidFill>
                <a:srgbClr val="000000"/>
              </a:solidFill>
              <a:latin typeface="ＭＳ Ｐゴシック" panose="020B0600070205080204" pitchFamily="50" charset="-128"/>
              <a:ea typeface="ＭＳ Ｐゴシック" panose="020B0600070205080204" pitchFamily="50" charset="-128"/>
            </a:endParaRPr>
          </a:p>
          <a:p>
            <a:pPr algn="just" fontAlgn="base">
              <a:lnSpc>
                <a:spcPct val="125000"/>
              </a:lnSpc>
              <a:spcBef>
                <a:spcPct val="0"/>
              </a:spcBef>
              <a:spcAft>
                <a:spcPct val="0"/>
              </a:spcAft>
            </a:pPr>
            <a:r>
              <a:rPr lang="ja-JP" altLang="en-US" sz="831">
                <a:solidFill>
                  <a:srgbClr val="000000"/>
                </a:solidFill>
                <a:latin typeface="ＭＳ Ｐゴシック" panose="020B0600070205080204" pitchFamily="50" charset="-128"/>
                <a:ea typeface="ＭＳ Ｐゴシック" panose="020B0600070205080204" pitchFamily="50" charset="-128"/>
              </a:rPr>
              <a:t>久留米・鳥栖版（福岡県）、北九州版（福岡県）</a:t>
            </a:r>
          </a:p>
          <a:p>
            <a:pPr algn="just" fontAlgn="base">
              <a:lnSpc>
                <a:spcPct val="125000"/>
              </a:lnSpc>
              <a:spcBef>
                <a:spcPct val="0"/>
              </a:spcBef>
              <a:spcAft>
                <a:spcPct val="0"/>
              </a:spcAft>
            </a:pPr>
            <a:endParaRPr lang="ja-JP" altLang="en-US" sz="831">
              <a:solidFill>
                <a:srgbClr val="000000"/>
              </a:solidFill>
              <a:latin typeface="ＭＳ Ｐゴシック" panose="020B0600070205080204" pitchFamily="50" charset="-128"/>
              <a:ea typeface="ＭＳ Ｐゴシック" panose="020B0600070205080204" pitchFamily="50" charset="-128"/>
            </a:endParaRPr>
          </a:p>
        </p:txBody>
      </p:sp>
      <p:pic>
        <p:nvPicPr>
          <p:cNvPr id="2" name="図 1">
            <a:extLst>
              <a:ext uri="{FF2B5EF4-FFF2-40B4-BE49-F238E27FC236}">
                <a16:creationId xmlns:a16="http://schemas.microsoft.com/office/drawing/2014/main" id="{7E157387-B9BD-27B2-4094-32C0C083F3BF}"/>
              </a:ext>
            </a:extLst>
          </p:cNvPr>
          <p:cNvPicPr>
            <a:picLocks noChangeAspect="1"/>
          </p:cNvPicPr>
          <p:nvPr/>
        </p:nvPicPr>
        <p:blipFill>
          <a:blip r:embed="rId7"/>
          <a:stretch>
            <a:fillRect/>
          </a:stretch>
        </p:blipFill>
        <p:spPr>
          <a:xfrm>
            <a:off x="0" y="0"/>
            <a:ext cx="9144000" cy="256478"/>
          </a:xfrm>
          <a:prstGeom prst="rect">
            <a:avLst/>
          </a:prstGeom>
        </p:spPr>
      </p:pic>
      <p:pic>
        <p:nvPicPr>
          <p:cNvPr id="21" name="図 20">
            <a:extLst>
              <a:ext uri="{FF2B5EF4-FFF2-40B4-BE49-F238E27FC236}">
                <a16:creationId xmlns:a16="http://schemas.microsoft.com/office/drawing/2014/main" id="{3D257B8C-2A4F-D1DD-BAD4-507EB7BD3A77}"/>
              </a:ext>
            </a:extLst>
          </p:cNvPr>
          <p:cNvPicPr>
            <a:picLocks noChangeAspect="1"/>
          </p:cNvPicPr>
          <p:nvPr/>
        </p:nvPicPr>
        <p:blipFill>
          <a:blip r:embed="rId7"/>
          <a:stretch>
            <a:fillRect/>
          </a:stretch>
        </p:blipFill>
        <p:spPr>
          <a:xfrm>
            <a:off x="0" y="6601522"/>
            <a:ext cx="9144000" cy="256478"/>
          </a:xfrm>
          <a:prstGeom prst="rect">
            <a:avLst/>
          </a:prstGeom>
        </p:spPr>
      </p:pic>
      <p:cxnSp>
        <p:nvCxnSpPr>
          <p:cNvPr id="23" name="直線コネクタ 22">
            <a:extLst>
              <a:ext uri="{FF2B5EF4-FFF2-40B4-BE49-F238E27FC236}">
                <a16:creationId xmlns:a16="http://schemas.microsoft.com/office/drawing/2014/main" id="{4AE7EAB1-49A1-900D-1CF9-11384A09B751}"/>
              </a:ext>
            </a:extLst>
          </p:cNvPr>
          <p:cNvCxnSpPr/>
          <p:nvPr/>
        </p:nvCxnSpPr>
        <p:spPr>
          <a:xfrm>
            <a:off x="83862" y="800672"/>
            <a:ext cx="8961300" cy="0"/>
          </a:xfrm>
          <a:prstGeom prst="line">
            <a:avLst/>
          </a:prstGeom>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4109623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256478"/>
          </a:xfrm>
          <a:prstGeom prst="rect">
            <a:avLst/>
          </a:prstGeom>
        </p:spPr>
      </p:pic>
      <p:pic>
        <p:nvPicPr>
          <p:cNvPr id="5" name="図 4"/>
          <p:cNvPicPr>
            <a:picLocks noChangeAspect="1"/>
          </p:cNvPicPr>
          <p:nvPr/>
        </p:nvPicPr>
        <p:blipFill>
          <a:blip r:embed="rId2"/>
          <a:stretch>
            <a:fillRect/>
          </a:stretch>
        </p:blipFill>
        <p:spPr>
          <a:xfrm>
            <a:off x="0" y="6601522"/>
            <a:ext cx="9144000" cy="256478"/>
          </a:xfrm>
          <a:prstGeom prst="rect">
            <a:avLst/>
          </a:prstGeom>
        </p:spPr>
      </p:pic>
      <p:sp>
        <p:nvSpPr>
          <p:cNvPr id="3" name="テキスト ボックス 2"/>
          <p:cNvSpPr txBox="1"/>
          <p:nvPr/>
        </p:nvSpPr>
        <p:spPr>
          <a:xfrm>
            <a:off x="83866" y="371430"/>
            <a:ext cx="6996523" cy="369332"/>
          </a:xfrm>
          <a:prstGeom prst="rect">
            <a:avLst/>
          </a:prstGeom>
          <a:noFill/>
        </p:spPr>
        <p:txBody>
          <a:bodyPr wrap="square" rtlCol="0">
            <a:spAutoFit/>
          </a:bodyPr>
          <a:lstStyle/>
          <a:p>
            <a:r>
              <a:rPr kumimoji="1" lang="en-US" altLang="ja-JP" dirty="0"/>
              <a:t>FACE2</a:t>
            </a:r>
            <a:r>
              <a:rPr kumimoji="1" lang="ja-JP" altLang="en-US" dirty="0"/>
              <a:t>　子育て世代に対しての自社アンケート結果から</a:t>
            </a:r>
          </a:p>
        </p:txBody>
      </p:sp>
      <p:cxnSp>
        <p:nvCxnSpPr>
          <p:cNvPr id="7" name="直線コネクタ 6"/>
          <p:cNvCxnSpPr/>
          <p:nvPr/>
        </p:nvCxnSpPr>
        <p:spPr>
          <a:xfrm>
            <a:off x="83862" y="800672"/>
            <a:ext cx="8961300" cy="0"/>
          </a:xfrm>
          <a:prstGeom prst="line">
            <a:avLst/>
          </a:prstGeom>
        </p:spPr>
        <p:style>
          <a:lnRef idx="2">
            <a:schemeClr val="accent3"/>
          </a:lnRef>
          <a:fillRef idx="0">
            <a:schemeClr val="accent3"/>
          </a:fillRef>
          <a:effectRef idx="1">
            <a:schemeClr val="accent3"/>
          </a:effectRef>
          <a:fontRef idx="minor">
            <a:schemeClr val="tx1"/>
          </a:fontRef>
        </p:style>
      </p:cxnSp>
      <p:pic>
        <p:nvPicPr>
          <p:cNvPr id="13" name="図 1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3866" y="1057998"/>
            <a:ext cx="2456134" cy="2585405"/>
          </a:xfrm>
          <a:prstGeom prst="rect">
            <a:avLst/>
          </a:prstGeom>
          <a:ln>
            <a:solidFill>
              <a:schemeClr val="accent3">
                <a:lumMod val="60000"/>
                <a:lumOff val="40000"/>
              </a:schemeClr>
            </a:solidFill>
          </a:ln>
        </p:spPr>
      </p:pic>
      <p:pic>
        <p:nvPicPr>
          <p:cNvPr id="19" name="図 18"/>
          <p:cNvPicPr>
            <a:picLocks noChangeAspect="1"/>
          </p:cNvPicPr>
          <p:nvPr/>
        </p:nvPicPr>
        <p:blipFill rotWithShape="1">
          <a:blip r:embed="rId4" cstate="print">
            <a:extLst>
              <a:ext uri="{28A0092B-C50C-407E-A947-70E740481C1C}">
                <a14:useLocalDpi xmlns:a14="http://schemas.microsoft.com/office/drawing/2010/main"/>
              </a:ext>
            </a:extLst>
          </a:blip>
          <a:srcRect l="1459" t="1891" r="2500" b="17027"/>
          <a:stretch/>
        </p:blipFill>
        <p:spPr>
          <a:xfrm>
            <a:off x="83866" y="3713199"/>
            <a:ext cx="4351994" cy="2832100"/>
          </a:xfrm>
          <a:prstGeom prst="rect">
            <a:avLst/>
          </a:prstGeom>
          <a:ln>
            <a:solidFill>
              <a:schemeClr val="accent3">
                <a:lumMod val="60000"/>
                <a:lumOff val="40000"/>
              </a:schemeClr>
            </a:solidFill>
          </a:ln>
        </p:spPr>
      </p:pic>
      <p:pic>
        <p:nvPicPr>
          <p:cNvPr id="20" name="図 19"/>
          <p:cNvPicPr>
            <a:picLocks noChangeAspect="1"/>
          </p:cNvPicPr>
          <p:nvPr/>
        </p:nvPicPr>
        <p:blipFill rotWithShape="1">
          <a:blip r:embed="rId5" cstate="print">
            <a:extLst>
              <a:ext uri="{28A0092B-C50C-407E-A947-70E740481C1C}">
                <a14:useLocalDpi xmlns:a14="http://schemas.microsoft.com/office/drawing/2010/main"/>
              </a:ext>
            </a:extLst>
          </a:blip>
          <a:srcRect l="8515" t="1837" r="2574" b="23097"/>
          <a:stretch/>
        </p:blipFill>
        <p:spPr>
          <a:xfrm>
            <a:off x="4615953" y="3713199"/>
            <a:ext cx="4238709" cy="2699935"/>
          </a:xfrm>
          <a:prstGeom prst="rect">
            <a:avLst/>
          </a:prstGeom>
          <a:ln>
            <a:solidFill>
              <a:schemeClr val="accent3">
                <a:lumMod val="60000"/>
                <a:lumOff val="40000"/>
              </a:schemeClr>
            </a:solidFill>
          </a:ln>
        </p:spPr>
      </p:pic>
      <p:sp>
        <p:nvSpPr>
          <p:cNvPr id="8" name="テキスト ボックス 7"/>
          <p:cNvSpPr txBox="1"/>
          <p:nvPr/>
        </p:nvSpPr>
        <p:spPr>
          <a:xfrm>
            <a:off x="2882550" y="1057998"/>
            <a:ext cx="5724644" cy="1200329"/>
          </a:xfrm>
          <a:prstGeom prst="rect">
            <a:avLst/>
          </a:prstGeom>
          <a:noFill/>
        </p:spPr>
        <p:txBody>
          <a:bodyPr wrap="none" rtlCol="0">
            <a:spAutoFit/>
          </a:bodyPr>
          <a:lstStyle/>
          <a:p>
            <a:r>
              <a:rPr lang="ja-JP" altLang="en-US" dirty="0"/>
              <a:t>・７０％近くの方が子育てやお子さんの教育に不安や</a:t>
            </a:r>
            <a:endParaRPr lang="en-US" altLang="ja-JP" dirty="0"/>
          </a:p>
          <a:p>
            <a:r>
              <a:rPr lang="ja-JP" altLang="en-US" dirty="0"/>
              <a:t>　悩みを抱えています。</a:t>
            </a:r>
            <a:endParaRPr lang="en-US" altLang="ja-JP" dirty="0"/>
          </a:p>
          <a:p>
            <a:r>
              <a:rPr lang="ja-JP" altLang="en-US" dirty="0"/>
              <a:t>・注目すべきなのは、今後取り組みたいこととして</a:t>
            </a:r>
            <a:endParaRPr lang="en-US" altLang="ja-JP" dirty="0"/>
          </a:p>
          <a:p>
            <a:r>
              <a:rPr lang="ja-JP" altLang="en-US" dirty="0"/>
              <a:t>　子どもとの時間を確保を挙げています。</a:t>
            </a:r>
            <a:endParaRPr lang="en-US" altLang="ja-JP" dirty="0"/>
          </a:p>
        </p:txBody>
      </p:sp>
      <p:sp>
        <p:nvSpPr>
          <p:cNvPr id="21" name="正方形/長方形 20"/>
          <p:cNvSpPr/>
          <p:nvPr/>
        </p:nvSpPr>
        <p:spPr>
          <a:xfrm>
            <a:off x="2882550" y="2564769"/>
            <a:ext cx="5972112" cy="646331"/>
          </a:xfrm>
          <a:prstGeom prst="rect">
            <a:avLst/>
          </a:prstGeom>
          <a:solidFill>
            <a:schemeClr val="accent3">
              <a:lumMod val="20000"/>
              <a:lumOff val="80000"/>
            </a:schemeClr>
          </a:solidFill>
        </p:spPr>
        <p:txBody>
          <a:bodyPr wrap="square">
            <a:spAutoFit/>
          </a:bodyPr>
          <a:lstStyle/>
          <a:p>
            <a:r>
              <a:rPr lang="en-US" altLang="ja-JP" dirty="0" err="1">
                <a:latin typeface="メイリオ"/>
                <a:cs typeface="メイリオ"/>
              </a:rPr>
              <a:t>KidsDo</a:t>
            </a:r>
            <a:r>
              <a:rPr lang="ja-JP" altLang="en-US" dirty="0">
                <a:latin typeface="メイリオ"/>
                <a:cs typeface="メイリオ"/>
              </a:rPr>
              <a:t>は「ちょこっとタイムに親子力を育める」を</a:t>
            </a:r>
            <a:endParaRPr lang="en-US" altLang="ja-JP" dirty="0">
              <a:latin typeface="メイリオ"/>
              <a:cs typeface="メイリオ"/>
            </a:endParaRPr>
          </a:p>
          <a:p>
            <a:r>
              <a:rPr lang="ja-JP" altLang="en-US" dirty="0">
                <a:latin typeface="メイリオ"/>
                <a:cs typeface="メイリオ"/>
              </a:rPr>
              <a:t>コンセプトに、親子のより良い時間作りを応援します！</a:t>
            </a:r>
            <a:endParaRPr lang="en-US" altLang="ja-JP" dirty="0">
              <a:latin typeface="メイリオ"/>
              <a:cs typeface="メイリオ"/>
            </a:endParaRPr>
          </a:p>
        </p:txBody>
      </p:sp>
      <p:cxnSp>
        <p:nvCxnSpPr>
          <p:cNvPr id="11" name="直線コネクタ 10"/>
          <p:cNvCxnSpPr/>
          <p:nvPr/>
        </p:nvCxnSpPr>
        <p:spPr>
          <a:xfrm flipV="1">
            <a:off x="83866" y="4546600"/>
            <a:ext cx="1935434" cy="12700"/>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直線コネクタ 21"/>
          <p:cNvCxnSpPr/>
          <p:nvPr/>
        </p:nvCxnSpPr>
        <p:spPr>
          <a:xfrm>
            <a:off x="520700" y="5511800"/>
            <a:ext cx="1498596" cy="0"/>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直線コネクタ 23"/>
          <p:cNvCxnSpPr/>
          <p:nvPr/>
        </p:nvCxnSpPr>
        <p:spPr>
          <a:xfrm>
            <a:off x="4902200" y="4356100"/>
            <a:ext cx="1212349" cy="0"/>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6" name="直線コネクタ 25"/>
          <p:cNvCxnSpPr/>
          <p:nvPr/>
        </p:nvCxnSpPr>
        <p:spPr>
          <a:xfrm>
            <a:off x="4902200" y="5702300"/>
            <a:ext cx="1212349" cy="0"/>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085727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256478"/>
          </a:xfrm>
          <a:prstGeom prst="rect">
            <a:avLst/>
          </a:prstGeom>
        </p:spPr>
      </p:pic>
      <p:pic>
        <p:nvPicPr>
          <p:cNvPr id="5" name="図 4"/>
          <p:cNvPicPr>
            <a:picLocks noChangeAspect="1"/>
          </p:cNvPicPr>
          <p:nvPr/>
        </p:nvPicPr>
        <p:blipFill>
          <a:blip r:embed="rId2"/>
          <a:stretch>
            <a:fillRect/>
          </a:stretch>
        </p:blipFill>
        <p:spPr>
          <a:xfrm>
            <a:off x="0" y="6601522"/>
            <a:ext cx="9144000" cy="256478"/>
          </a:xfrm>
          <a:prstGeom prst="rect">
            <a:avLst/>
          </a:prstGeom>
        </p:spPr>
      </p:pic>
      <p:sp>
        <p:nvSpPr>
          <p:cNvPr id="3" name="テキスト ボックス 2"/>
          <p:cNvSpPr txBox="1"/>
          <p:nvPr/>
        </p:nvSpPr>
        <p:spPr>
          <a:xfrm>
            <a:off x="83866" y="371430"/>
            <a:ext cx="6996523" cy="369332"/>
          </a:xfrm>
          <a:prstGeom prst="rect">
            <a:avLst/>
          </a:prstGeom>
          <a:noFill/>
        </p:spPr>
        <p:txBody>
          <a:bodyPr wrap="square" rtlCol="0">
            <a:spAutoFit/>
          </a:bodyPr>
          <a:lstStyle/>
          <a:p>
            <a:r>
              <a:rPr kumimoji="1" lang="en-US" altLang="ja-JP" dirty="0"/>
              <a:t>FACE3</a:t>
            </a:r>
            <a:r>
              <a:rPr kumimoji="1" lang="ja-JP" altLang="en-US" dirty="0"/>
              <a:t>　</a:t>
            </a:r>
            <a:r>
              <a:rPr kumimoji="1" lang="en-US" altLang="ja-JP" dirty="0" err="1"/>
              <a:t>KidsDo</a:t>
            </a:r>
            <a:r>
              <a:rPr kumimoji="1" lang="ja-JP" altLang="en-US" dirty="0"/>
              <a:t>の広がりと社会的貢献について</a:t>
            </a:r>
          </a:p>
        </p:txBody>
      </p:sp>
      <p:cxnSp>
        <p:nvCxnSpPr>
          <p:cNvPr id="7" name="直線コネクタ 6"/>
          <p:cNvCxnSpPr/>
          <p:nvPr/>
        </p:nvCxnSpPr>
        <p:spPr>
          <a:xfrm>
            <a:off x="83862" y="800672"/>
            <a:ext cx="8961300" cy="0"/>
          </a:xfrm>
          <a:prstGeom prst="line">
            <a:avLst/>
          </a:prstGeom>
        </p:spPr>
        <p:style>
          <a:lnRef idx="2">
            <a:schemeClr val="accent3"/>
          </a:lnRef>
          <a:fillRef idx="0">
            <a:schemeClr val="accent3"/>
          </a:fillRef>
          <a:effectRef idx="1">
            <a:schemeClr val="accent3"/>
          </a:effectRef>
          <a:fontRef idx="minor">
            <a:schemeClr val="tx1"/>
          </a:fontRef>
        </p:style>
      </p:cxnSp>
      <p:sp>
        <p:nvSpPr>
          <p:cNvPr id="8" name="正方形/長方形 7"/>
          <p:cNvSpPr/>
          <p:nvPr/>
        </p:nvSpPr>
        <p:spPr>
          <a:xfrm>
            <a:off x="4139375" y="3914641"/>
            <a:ext cx="4834073" cy="646331"/>
          </a:xfrm>
          <a:prstGeom prst="rect">
            <a:avLst/>
          </a:prstGeom>
          <a:solidFill>
            <a:schemeClr val="accent3">
              <a:lumMod val="20000"/>
              <a:lumOff val="80000"/>
            </a:schemeClr>
          </a:solidFill>
        </p:spPr>
        <p:txBody>
          <a:bodyPr wrap="square">
            <a:spAutoFit/>
          </a:bodyPr>
          <a:lstStyle/>
          <a:p>
            <a:r>
              <a:rPr lang="en-US" altLang="ja-JP" dirty="0" err="1">
                <a:latin typeface="メイリオ"/>
                <a:ea typeface="メイリオ"/>
                <a:cs typeface="メイリオ"/>
              </a:rPr>
              <a:t>KidsDo</a:t>
            </a:r>
            <a:r>
              <a:rPr lang="ja-JP" altLang="en-US" dirty="0">
                <a:latin typeface="メイリオ"/>
                <a:ea typeface="メイリオ"/>
                <a:cs typeface="メイリオ"/>
              </a:rPr>
              <a:t>は、国際</a:t>
            </a:r>
            <a:r>
              <a:rPr lang="en-US" altLang="ja-JP" dirty="0">
                <a:latin typeface="メイリオ"/>
                <a:ea typeface="メイリオ"/>
                <a:cs typeface="メイリオ"/>
              </a:rPr>
              <a:t>NGO</a:t>
            </a:r>
            <a:r>
              <a:rPr lang="ja-JP" altLang="en-US">
                <a:latin typeface="メイリオ"/>
                <a:ea typeface="メイリオ"/>
                <a:cs typeface="メイリオ"/>
              </a:rPr>
              <a:t>プラン・インターナショナルに収益</a:t>
            </a:r>
            <a:r>
              <a:rPr lang="ja-JP" altLang="en-US" dirty="0">
                <a:latin typeface="メイリオ"/>
                <a:ea typeface="メイリオ"/>
                <a:cs typeface="メイリオ"/>
              </a:rPr>
              <a:t>金の一部を寄付しています。</a:t>
            </a:r>
          </a:p>
        </p:txBody>
      </p:sp>
      <p:sp>
        <p:nvSpPr>
          <p:cNvPr id="10" name="正方形/長方形 9"/>
          <p:cNvSpPr/>
          <p:nvPr/>
        </p:nvSpPr>
        <p:spPr>
          <a:xfrm>
            <a:off x="4139375" y="4669111"/>
            <a:ext cx="4834073" cy="1815882"/>
          </a:xfrm>
          <a:prstGeom prst="rect">
            <a:avLst/>
          </a:prstGeom>
        </p:spPr>
        <p:txBody>
          <a:bodyPr wrap="square">
            <a:spAutoFit/>
          </a:bodyPr>
          <a:lstStyle/>
          <a:p>
            <a:r>
              <a:rPr lang="ja-JP" altLang="en-US" sz="1400" dirty="0">
                <a:latin typeface="メイリオ"/>
                <a:ea typeface="メイリオ"/>
                <a:cs typeface="メイリオ"/>
              </a:rPr>
              <a:t>国際</a:t>
            </a:r>
            <a:r>
              <a:rPr lang="en-US" altLang="ja-JP" sz="1400" dirty="0">
                <a:latin typeface="メイリオ"/>
                <a:ea typeface="メイリオ"/>
                <a:cs typeface="メイリオ"/>
              </a:rPr>
              <a:t>NGO</a:t>
            </a:r>
            <a:r>
              <a:rPr lang="ja-JP" altLang="en-US" sz="1400">
                <a:latin typeface="メイリオ"/>
                <a:ea typeface="メイリオ"/>
                <a:cs typeface="メイリオ"/>
              </a:rPr>
              <a:t>プラン・インターナショナル</a:t>
            </a:r>
            <a:r>
              <a:rPr lang="ja-JP" altLang="en-US" sz="1400">
                <a:latin typeface="メイリオ"/>
                <a:cs typeface="メイリオ"/>
              </a:rPr>
              <a:t>は</a:t>
            </a:r>
            <a:r>
              <a:rPr lang="ja-JP" altLang="en-US" sz="1400" dirty="0">
                <a:latin typeface="メイリオ"/>
                <a:cs typeface="メイリオ"/>
              </a:rPr>
              <a:t>、途上国の子どもたちとともに地域開発を進める国際</a:t>
            </a:r>
            <a:r>
              <a:rPr lang="en-US" altLang="ja-JP" sz="1400" dirty="0">
                <a:latin typeface="メイリオ"/>
                <a:cs typeface="メイリオ"/>
              </a:rPr>
              <a:t>NGO</a:t>
            </a:r>
            <a:r>
              <a:rPr lang="ja-JP" altLang="en-US" sz="1400" dirty="0">
                <a:latin typeface="メイリオ"/>
                <a:cs typeface="メイリオ"/>
              </a:rPr>
              <a:t>です。</a:t>
            </a:r>
            <a:endParaRPr lang="en-US" altLang="ja-JP" sz="1400" dirty="0">
              <a:latin typeface="メイリオ"/>
              <a:cs typeface="メイリオ"/>
            </a:endParaRPr>
          </a:p>
          <a:p>
            <a:r>
              <a:rPr lang="en-US" altLang="ja-JP" sz="1400" dirty="0">
                <a:latin typeface="メイリオ"/>
                <a:cs typeface="メイリオ"/>
                <a:hlinkClick r:id="rId3"/>
              </a:rPr>
              <a:t>https://www.plan-international.jp/</a:t>
            </a:r>
            <a:endParaRPr lang="en-US" altLang="ja-JP" sz="1400" dirty="0">
              <a:latin typeface="メイリオ"/>
              <a:cs typeface="メイリオ"/>
            </a:endParaRPr>
          </a:p>
          <a:p>
            <a:endParaRPr lang="en-US" altLang="ja-JP" sz="1400" dirty="0">
              <a:latin typeface="メイリオ"/>
              <a:cs typeface="メイリオ"/>
            </a:endParaRPr>
          </a:p>
          <a:p>
            <a:r>
              <a:rPr lang="ja-JP" altLang="en-US" sz="1400">
                <a:latin typeface="メイリオ"/>
                <a:cs typeface="メイリオ"/>
              </a:rPr>
              <a:t>プラン・インターナショナル・ジャパンからも</a:t>
            </a:r>
            <a:r>
              <a:rPr lang="en-US" altLang="ja-JP" sz="1400" dirty="0" err="1">
                <a:latin typeface="メイリオ"/>
                <a:cs typeface="メイリオ"/>
              </a:rPr>
              <a:t>KidsDo</a:t>
            </a:r>
            <a:r>
              <a:rPr lang="ja-JP" altLang="en-US" sz="1400">
                <a:latin typeface="メイリオ"/>
                <a:cs typeface="メイリオ"/>
              </a:rPr>
              <a:t>の活動</a:t>
            </a:r>
            <a:r>
              <a:rPr lang="ja-JP" altLang="en-US" sz="1400" dirty="0">
                <a:latin typeface="メイリオ"/>
                <a:cs typeface="メイリオ"/>
              </a:rPr>
              <a:t>主旨にご賛同いただきました。</a:t>
            </a:r>
            <a:r>
              <a:rPr lang="en-US" altLang="ja-JP" sz="1400" dirty="0" err="1">
                <a:latin typeface="メイリオ"/>
                <a:ea typeface="メイリオ"/>
                <a:cs typeface="メイリオ"/>
              </a:rPr>
              <a:t>KidsDo</a:t>
            </a:r>
            <a:r>
              <a:rPr lang="ja-JP" altLang="en-US" sz="1400" dirty="0">
                <a:latin typeface="メイリオ"/>
                <a:ea typeface="メイリオ"/>
                <a:cs typeface="メイリオ"/>
              </a:rPr>
              <a:t>の運営コンセプトともマッチするため</a:t>
            </a:r>
            <a:r>
              <a:rPr lang="ja-JP" altLang="en-US" sz="1400" dirty="0">
                <a:latin typeface="メイリオ"/>
                <a:cs typeface="メイリオ"/>
              </a:rPr>
              <a:t>、収益金の</a:t>
            </a:r>
            <a:r>
              <a:rPr lang="ja-JP" altLang="en-US" sz="1400">
                <a:latin typeface="メイリオ"/>
                <a:cs typeface="メイリオ"/>
              </a:rPr>
              <a:t>一部を同団体に寄付</a:t>
            </a:r>
            <a:r>
              <a:rPr lang="ja-JP" altLang="en-US" sz="1400" dirty="0">
                <a:latin typeface="メイリオ"/>
                <a:cs typeface="メイリオ"/>
              </a:rPr>
              <a:t>することで、世界の子どもたちの成長も応援しています！</a:t>
            </a:r>
          </a:p>
        </p:txBody>
      </p:sp>
      <p:pic>
        <p:nvPicPr>
          <p:cNvPr id="11" name="図 10" descr="スクリーンショット 2015-02-20 14.44.09.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48350" y="957324"/>
            <a:ext cx="2844800" cy="2297626"/>
          </a:xfrm>
          <a:prstGeom prst="rect">
            <a:avLst/>
          </a:prstGeom>
        </p:spPr>
      </p:pic>
      <p:sp>
        <p:nvSpPr>
          <p:cNvPr id="12" name="正方形/長方形 11"/>
          <p:cNvSpPr/>
          <p:nvPr/>
        </p:nvSpPr>
        <p:spPr>
          <a:xfrm>
            <a:off x="305370" y="988952"/>
            <a:ext cx="5359706" cy="646331"/>
          </a:xfrm>
          <a:prstGeom prst="rect">
            <a:avLst/>
          </a:prstGeom>
          <a:solidFill>
            <a:schemeClr val="accent3">
              <a:lumMod val="20000"/>
              <a:lumOff val="80000"/>
            </a:schemeClr>
          </a:solidFill>
        </p:spPr>
        <p:txBody>
          <a:bodyPr wrap="square">
            <a:spAutoFit/>
          </a:bodyPr>
          <a:lstStyle/>
          <a:p>
            <a:r>
              <a:rPr lang="ja-JP" altLang="en-US">
                <a:latin typeface="メイリオ"/>
                <a:cs typeface="メイリオ"/>
              </a:rPr>
              <a:t>全国１５エリア以上で発行。４５万人のお子さまにお届けしています。</a:t>
            </a:r>
            <a:endParaRPr lang="ja-JP" altLang="en-US" dirty="0">
              <a:latin typeface="メイリオ"/>
              <a:ea typeface="メイリオ"/>
              <a:cs typeface="メイリオ"/>
            </a:endParaRPr>
          </a:p>
        </p:txBody>
      </p:sp>
      <p:sp>
        <p:nvSpPr>
          <p:cNvPr id="13" name="正方形/長方形 12"/>
          <p:cNvSpPr/>
          <p:nvPr/>
        </p:nvSpPr>
        <p:spPr>
          <a:xfrm>
            <a:off x="349820" y="1588306"/>
            <a:ext cx="5098480" cy="2462213"/>
          </a:xfrm>
          <a:prstGeom prst="rect">
            <a:avLst/>
          </a:prstGeom>
        </p:spPr>
        <p:txBody>
          <a:bodyPr wrap="square">
            <a:spAutoFit/>
          </a:bodyPr>
          <a:lstStyle/>
          <a:p>
            <a:endParaRPr lang="en-US" altLang="ja-JP" sz="1400" dirty="0">
              <a:latin typeface="メイリオ"/>
              <a:ea typeface="メイリオ"/>
              <a:cs typeface="メイリオ"/>
            </a:endParaRPr>
          </a:p>
          <a:p>
            <a:r>
              <a:rPr lang="en-US" altLang="ja-JP" sz="1400" dirty="0" err="1">
                <a:latin typeface="メイリオ"/>
                <a:ea typeface="メイリオ"/>
                <a:cs typeface="メイリオ"/>
              </a:rPr>
              <a:t>KidsDo</a:t>
            </a:r>
            <a:r>
              <a:rPr lang="ja-JP" altLang="en-US" sz="1400">
                <a:latin typeface="メイリオ"/>
                <a:ea typeface="メイリオ"/>
                <a:cs typeface="メイリオ"/>
              </a:rPr>
              <a:t>は各エリアの幼稚園・保育園を中心に、子育て支援センターや商業施設・病院などで配布しています。</a:t>
            </a:r>
          </a:p>
          <a:p>
            <a:r>
              <a:rPr lang="ja-JP" altLang="en-US" sz="1400">
                <a:latin typeface="メイリオ"/>
                <a:ea typeface="メイリオ"/>
                <a:cs typeface="メイリオ"/>
              </a:rPr>
              <a:t>一人でも多くのお子さまやお父さまお母さまのお手元にお届けするために順次、発行エリアを拡大中です。 </a:t>
            </a:r>
            <a:r>
              <a:rPr lang="en-US" altLang="ja-JP" sz="1400" dirty="0">
                <a:latin typeface="メイリオ"/>
                <a:cs typeface="メイリオ"/>
                <a:hlinkClick r:id="rId5"/>
              </a:rPr>
              <a:t>https://kidsdo.jp/</a:t>
            </a:r>
            <a:endParaRPr lang="en-US" altLang="ja-JP" sz="1400" dirty="0">
              <a:latin typeface="メイリオ"/>
              <a:cs typeface="メイリオ"/>
            </a:endParaRPr>
          </a:p>
          <a:p>
            <a:endParaRPr lang="en-US" altLang="ja-JP" sz="1400" dirty="0">
              <a:latin typeface="メイリオ"/>
              <a:cs typeface="メイリオ"/>
            </a:endParaRPr>
          </a:p>
          <a:p>
            <a:r>
              <a:rPr lang="ja-JP" altLang="en-US" sz="1400">
                <a:latin typeface="メイリオ"/>
                <a:cs typeface="メイリオ"/>
              </a:rPr>
              <a:t>茨城、埼玉、愛知、滋賀、岡山、広島、福岡など、</a:t>
            </a:r>
            <a:endParaRPr lang="en-US" altLang="ja-JP" sz="1400" dirty="0">
              <a:latin typeface="メイリオ"/>
              <a:cs typeface="メイリオ"/>
            </a:endParaRPr>
          </a:p>
          <a:p>
            <a:r>
              <a:rPr lang="ja-JP" altLang="en-US" sz="1400">
                <a:latin typeface="メイリオ"/>
                <a:cs typeface="メイリオ"/>
              </a:rPr>
              <a:t>全国１５エリア以上の幼稚園・保育園を通して配布していただいております。</a:t>
            </a:r>
            <a:endParaRPr lang="en-US" altLang="ja-JP" sz="1400" dirty="0">
              <a:latin typeface="メイリオ"/>
              <a:cs typeface="メイリオ"/>
            </a:endParaRPr>
          </a:p>
          <a:p>
            <a:endParaRPr lang="ja-JP" altLang="en-US" sz="1400" dirty="0">
              <a:latin typeface="メイリオ"/>
              <a:ea typeface="メイリオ"/>
              <a:cs typeface="メイリオ"/>
            </a:endParaRPr>
          </a:p>
        </p:txBody>
      </p:sp>
      <p:pic>
        <p:nvPicPr>
          <p:cNvPr id="15" name="図 14">
            <a:extLst>
              <a:ext uri="{FF2B5EF4-FFF2-40B4-BE49-F238E27FC236}">
                <a16:creationId xmlns:a16="http://schemas.microsoft.com/office/drawing/2014/main" id="{8B7CC534-F280-58B2-27AF-5282BFA73016}"/>
              </a:ext>
            </a:extLst>
          </p:cNvPr>
          <p:cNvPicPr>
            <a:picLocks noChangeAspect="1"/>
          </p:cNvPicPr>
          <p:nvPr/>
        </p:nvPicPr>
        <p:blipFill>
          <a:blip r:embed="rId6"/>
          <a:stretch>
            <a:fillRect/>
          </a:stretch>
        </p:blipFill>
        <p:spPr>
          <a:xfrm>
            <a:off x="170552" y="4098415"/>
            <a:ext cx="3044408" cy="2106579"/>
          </a:xfrm>
          <a:prstGeom prst="rect">
            <a:avLst/>
          </a:prstGeom>
        </p:spPr>
      </p:pic>
      <p:pic>
        <p:nvPicPr>
          <p:cNvPr id="6" name="図 5" descr="スクリーンショット 2015-02-21 13.51.46.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rot="702743">
            <a:off x="2087653" y="3860309"/>
            <a:ext cx="1825710" cy="2582793"/>
          </a:xfrm>
          <a:prstGeom prst="rect">
            <a:avLst/>
          </a:prstGeom>
        </p:spPr>
      </p:pic>
    </p:spTree>
    <p:extLst>
      <p:ext uri="{BB962C8B-B14F-4D97-AF65-F5344CB8AC3E}">
        <p14:creationId xmlns:p14="http://schemas.microsoft.com/office/powerpoint/2010/main" val="26782744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p:cNvSpPr/>
          <p:nvPr/>
        </p:nvSpPr>
        <p:spPr>
          <a:xfrm>
            <a:off x="172131" y="4216276"/>
            <a:ext cx="3406339" cy="1328569"/>
          </a:xfrm>
          <a:prstGeom prst="rect">
            <a:avLst/>
          </a:prstGeom>
          <a:noFill/>
          <a:ln w="38100" cmpd="sng">
            <a:solidFill>
              <a:schemeClr val="accent6">
                <a:lumMod val="75000"/>
              </a:schemeClr>
            </a:solidFill>
          </a:ln>
        </p:spPr>
        <p:style>
          <a:lnRef idx="0">
            <a:schemeClr val="accent1"/>
          </a:lnRef>
          <a:fillRef idx="3">
            <a:schemeClr val="accent1"/>
          </a:fillRef>
          <a:effectRef idx="3">
            <a:schemeClr val="accent1"/>
          </a:effectRef>
          <a:fontRef idx="minor">
            <a:schemeClr val="lt1"/>
          </a:fontRef>
        </p:style>
        <p:txBody>
          <a:bodyPr wrap="square" anchor="ctr">
            <a:spAutoFit/>
          </a:bodyPr>
          <a:lstStyle/>
          <a:p>
            <a:pPr defTabSz="873243" eaLnBrk="0" fontAlgn="base" hangingPunct="0">
              <a:spcBef>
                <a:spcPct val="0"/>
              </a:spcBef>
              <a:spcAft>
                <a:spcPct val="0"/>
              </a:spcAft>
              <a:defRPr/>
            </a:pPr>
            <a:r>
              <a:rPr lang="ja-JP" altLang="en-US" sz="1004" dirty="0">
                <a:solidFill>
                  <a:prstClr val="black"/>
                </a:solidFill>
                <a:latin typeface="メイリオ" panose="020B0604030504040204" pitchFamily="50" charset="-128"/>
                <a:ea typeface="メイリオ" panose="020B0604030504040204" pitchFamily="50" charset="-128"/>
                <a:cs typeface="メイリオ"/>
              </a:rPr>
              <a:t>・お子さんが暇つぶしに遊べる、お父さんお母さんへの　　</a:t>
            </a:r>
            <a:endParaRPr lang="en-US" altLang="ja-JP" sz="1004" dirty="0">
              <a:solidFill>
                <a:prstClr val="black"/>
              </a:solidFill>
              <a:latin typeface="メイリオ" panose="020B0604030504040204" pitchFamily="50" charset="-128"/>
              <a:ea typeface="メイリオ" panose="020B0604030504040204" pitchFamily="50" charset="-128"/>
              <a:cs typeface="メイリオ"/>
            </a:endParaRPr>
          </a:p>
          <a:p>
            <a:pPr defTabSz="873243" eaLnBrk="0" fontAlgn="base" hangingPunct="0">
              <a:spcBef>
                <a:spcPct val="0"/>
              </a:spcBef>
              <a:spcAft>
                <a:spcPct val="0"/>
              </a:spcAft>
              <a:defRPr/>
            </a:pPr>
            <a:r>
              <a:rPr lang="ja-JP" altLang="en-US" sz="1004" dirty="0">
                <a:solidFill>
                  <a:prstClr val="black"/>
                </a:solidFill>
                <a:latin typeface="メイリオ" panose="020B0604030504040204" pitchFamily="50" charset="-128"/>
                <a:ea typeface="メイリオ" panose="020B0604030504040204" pitchFamily="50" charset="-128"/>
                <a:cs typeface="メイリオ"/>
              </a:rPr>
              <a:t>お役立ち情報が載っているというレベル以上の情報を提供し、ひいては</a:t>
            </a:r>
            <a:r>
              <a:rPr lang="ja-JP" altLang="en-US" sz="1004" dirty="0">
                <a:solidFill>
                  <a:srgbClr val="008000"/>
                </a:solidFill>
                <a:latin typeface="メイリオ" panose="020B0604030504040204" pitchFamily="50" charset="-128"/>
                <a:ea typeface="メイリオ" panose="020B0604030504040204" pitchFamily="50" charset="-128"/>
                <a:cs typeface="メイリオ"/>
              </a:rPr>
              <a:t>「親子力」を高めるフリーペーパー</a:t>
            </a:r>
            <a:r>
              <a:rPr lang="ja-JP" altLang="en-US" sz="1004" dirty="0">
                <a:solidFill>
                  <a:prstClr val="black"/>
                </a:solidFill>
                <a:latin typeface="メイリオ" panose="020B0604030504040204" pitchFamily="50" charset="-128"/>
                <a:ea typeface="メイリオ" panose="020B0604030504040204" pitchFamily="50" charset="-128"/>
                <a:cs typeface="メイリオ"/>
              </a:rPr>
              <a:t>を目指します！</a:t>
            </a:r>
            <a:endParaRPr lang="en-US" altLang="ja-JP" sz="1004" dirty="0">
              <a:solidFill>
                <a:prstClr val="black"/>
              </a:solidFill>
              <a:latin typeface="メイリオ" panose="020B0604030504040204" pitchFamily="50" charset="-128"/>
              <a:ea typeface="メイリオ" panose="020B0604030504040204" pitchFamily="50" charset="-128"/>
              <a:cs typeface="メイリオ"/>
            </a:endParaRPr>
          </a:p>
          <a:p>
            <a:pPr defTabSz="873243" eaLnBrk="0" fontAlgn="base" hangingPunct="0">
              <a:spcBef>
                <a:spcPct val="0"/>
              </a:spcBef>
              <a:spcAft>
                <a:spcPct val="0"/>
              </a:spcAft>
              <a:defRPr/>
            </a:pPr>
            <a:endParaRPr lang="en-US" altLang="ja-JP" sz="1004" dirty="0">
              <a:solidFill>
                <a:prstClr val="black"/>
              </a:solidFill>
              <a:latin typeface="メイリオ" panose="020B0604030504040204" pitchFamily="50" charset="-128"/>
              <a:ea typeface="メイリオ" panose="020B0604030504040204" pitchFamily="50" charset="-128"/>
              <a:cs typeface="メイリオ"/>
            </a:endParaRPr>
          </a:p>
          <a:p>
            <a:pPr defTabSz="873243" eaLnBrk="0" fontAlgn="base" hangingPunct="0">
              <a:spcBef>
                <a:spcPct val="0"/>
              </a:spcBef>
              <a:spcAft>
                <a:spcPct val="0"/>
              </a:spcAft>
              <a:defRPr/>
            </a:pPr>
            <a:r>
              <a:rPr lang="ja-JP" altLang="en-US" sz="1004" dirty="0">
                <a:solidFill>
                  <a:prstClr val="black"/>
                </a:solidFill>
                <a:latin typeface="メイリオ" panose="020B0604030504040204" pitchFamily="50" charset="-128"/>
                <a:ea typeface="メイリオ" panose="020B0604030504040204" pitchFamily="50" charset="-128"/>
                <a:cs typeface="メイリオ"/>
              </a:rPr>
              <a:t>・お子さんの能力・個性を育むことはもちろん、お父さんお母さんにとっては、子育てを学び、さらには親として成長することを応援していきます！</a:t>
            </a:r>
            <a:endParaRPr lang="en-US" altLang="ja-JP" sz="1004" dirty="0">
              <a:solidFill>
                <a:prstClr val="black"/>
              </a:solidFill>
              <a:latin typeface="メイリオ" panose="020B0604030504040204" pitchFamily="50" charset="-128"/>
              <a:ea typeface="メイリオ" panose="020B0604030504040204" pitchFamily="50" charset="-128"/>
              <a:cs typeface="メイリオ"/>
            </a:endParaRPr>
          </a:p>
        </p:txBody>
      </p:sp>
      <p:pic>
        <p:nvPicPr>
          <p:cNvPr id="3" name="図 2" descr="スクリーンショット 2017-02-17 9.33.40.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53358" y="2510153"/>
            <a:ext cx="4788645" cy="3414346"/>
          </a:xfrm>
          <a:prstGeom prst="rect">
            <a:avLst/>
          </a:prstGeom>
          <a:ln>
            <a:solidFill>
              <a:schemeClr val="bg1">
                <a:lumMod val="65000"/>
              </a:schemeClr>
            </a:solidFill>
          </a:ln>
        </p:spPr>
      </p:pic>
      <p:sp>
        <p:nvSpPr>
          <p:cNvPr id="5" name="四角形吹き出し 4"/>
          <p:cNvSpPr/>
          <p:nvPr/>
        </p:nvSpPr>
        <p:spPr>
          <a:xfrm>
            <a:off x="1655884" y="6003630"/>
            <a:ext cx="3756040" cy="630115"/>
          </a:xfrm>
          <a:prstGeom prst="wedgeRectCallout">
            <a:avLst>
              <a:gd name="adj1" fmla="val 27718"/>
              <a:gd name="adj2" fmla="val -49128"/>
            </a:avLst>
          </a:prstGeom>
          <a:noFill/>
          <a:ln w="38100" cmpd="sng">
            <a:solidFill>
              <a:srgbClr val="008000"/>
            </a:solidFill>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132923" tIns="0" rIns="132923" bIns="23262" numCol="1" spcCol="0" rtlCol="0" fromWordArt="0" anchor="ctr" anchorCtr="0" forceAA="0" compatLnSpc="1">
            <a:prstTxWarp prst="textNoShape">
              <a:avLst/>
            </a:prstTxWarp>
            <a:noAutofit/>
          </a:bodyPr>
          <a:lstStyle/>
          <a:p>
            <a:r>
              <a:rPr lang="ja-JP" altLang="en-US" sz="1292" dirty="0">
                <a:solidFill>
                  <a:schemeClr val="tx1"/>
                </a:solidFill>
                <a:latin typeface="HGPｺﾞｼｯｸM" panose="020B0600000000000000" pitchFamily="50" charset="-128"/>
                <a:ea typeface="HGPｺﾞｼｯｸM" panose="020B0600000000000000" pitchFamily="50" charset="-128"/>
              </a:rPr>
              <a:t>パパママ向けに、この遊びにはどんな意味が</a:t>
            </a:r>
            <a:endParaRPr lang="en-US" altLang="ja-JP" sz="1292" dirty="0">
              <a:solidFill>
                <a:schemeClr val="tx1"/>
              </a:solidFill>
              <a:latin typeface="HGPｺﾞｼｯｸM" panose="020B0600000000000000" pitchFamily="50" charset="-128"/>
              <a:ea typeface="HGPｺﾞｼｯｸM" panose="020B0600000000000000" pitchFamily="50" charset="-128"/>
            </a:endParaRPr>
          </a:p>
          <a:p>
            <a:r>
              <a:rPr lang="ja-JP" altLang="en-US" sz="1292" dirty="0">
                <a:solidFill>
                  <a:schemeClr val="tx1"/>
                </a:solidFill>
                <a:latin typeface="HGPｺﾞｼｯｸM" panose="020B0600000000000000" pitchFamily="50" charset="-128"/>
                <a:ea typeface="HGPｺﾞｼｯｸM" panose="020B0600000000000000" pitchFamily="50" charset="-128"/>
              </a:rPr>
              <a:t>あるのか分かりやすく解説。</a:t>
            </a:r>
          </a:p>
        </p:txBody>
      </p:sp>
      <p:sp>
        <p:nvSpPr>
          <p:cNvPr id="9" name="四角形吹き出し 8"/>
          <p:cNvSpPr/>
          <p:nvPr/>
        </p:nvSpPr>
        <p:spPr>
          <a:xfrm>
            <a:off x="164124" y="3181299"/>
            <a:ext cx="3414346" cy="732692"/>
          </a:xfrm>
          <a:prstGeom prst="wedgeRectCallout">
            <a:avLst>
              <a:gd name="adj1" fmla="val 50412"/>
              <a:gd name="adj2" fmla="val -3500"/>
            </a:avLst>
          </a:prstGeom>
          <a:noFill/>
          <a:ln w="38100" cmpd="sng">
            <a:solidFill>
              <a:srgbClr val="008000"/>
            </a:solidFill>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132923" tIns="0" rIns="132923" bIns="23262" numCol="1" spcCol="0" rtlCol="0" fromWordArt="0" anchor="ctr" anchorCtr="0" forceAA="0" compatLnSpc="1">
            <a:prstTxWarp prst="textNoShape">
              <a:avLst/>
            </a:prstTxWarp>
            <a:noAutofit/>
          </a:bodyPr>
          <a:lstStyle/>
          <a:p>
            <a:r>
              <a:rPr lang="ja-JP" altLang="en-US" sz="1292" dirty="0">
                <a:solidFill>
                  <a:schemeClr val="tx1"/>
                </a:solidFill>
                <a:latin typeface="HGPｺﾞｼｯｸM" panose="020B0600000000000000" pitchFamily="50" charset="-128"/>
                <a:ea typeface="HGPｺﾞｼｯｸM" panose="020B0600000000000000" pitchFamily="50" charset="-128"/>
              </a:rPr>
              <a:t>お子様が楽しみながら取り組みコンテンツには、能力や個性を育むための意図や創意工夫が盛りだくさん！</a:t>
            </a:r>
          </a:p>
        </p:txBody>
      </p:sp>
      <p:pic>
        <p:nvPicPr>
          <p:cNvPr id="11" name="図 10" descr="スクリーンショット 2017-02-17 10.19.00.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7131" y="6006560"/>
            <a:ext cx="2074985" cy="621323"/>
          </a:xfrm>
          <a:prstGeom prst="rect">
            <a:avLst/>
          </a:prstGeom>
        </p:spPr>
      </p:pic>
      <p:sp>
        <p:nvSpPr>
          <p:cNvPr id="2" name="テキスト ボックス 1"/>
          <p:cNvSpPr txBox="1"/>
          <p:nvPr/>
        </p:nvSpPr>
        <p:spPr>
          <a:xfrm>
            <a:off x="4849940" y="1314399"/>
            <a:ext cx="2631832" cy="844062"/>
          </a:xfrm>
          <a:prstGeom prst="rect">
            <a:avLst/>
          </a:prstGeom>
          <a:noFill/>
        </p:spPr>
        <p:txBody>
          <a:bodyPr wrap="none" lIns="0" tIns="0" rIns="0" bIns="0" rtlCol="0" anchor="t">
            <a:noAutofit/>
          </a:bodyPr>
          <a:lstStyle/>
          <a:p>
            <a:r>
              <a:rPr lang="en-US" altLang="ja-JP" sz="1292" dirty="0">
                <a:latin typeface="HGPｺﾞｼｯｸM" panose="020B0600000000000000" pitchFamily="50" charset="-128"/>
                <a:ea typeface="HGPｺﾞｼｯｸM" panose="020B0600000000000000" pitchFamily="50" charset="-128"/>
              </a:rPr>
              <a:t>【</a:t>
            </a:r>
            <a:r>
              <a:rPr lang="ja-JP" altLang="en-US" sz="1292" b="1" dirty="0">
                <a:solidFill>
                  <a:srgbClr val="FF0000"/>
                </a:solidFill>
                <a:latin typeface="HGPｺﾞｼｯｸM" panose="020B0600000000000000" pitchFamily="50" charset="-128"/>
                <a:ea typeface="HGPｺﾞｼｯｸM" panose="020B0600000000000000" pitchFamily="50" charset="-128"/>
              </a:rPr>
              <a:t>電子教材対応</a:t>
            </a:r>
            <a:r>
              <a:rPr lang="en-US" altLang="ja-JP" sz="1292" dirty="0">
                <a:latin typeface="HGPｺﾞｼｯｸM" panose="020B0600000000000000" pitchFamily="50" charset="-128"/>
                <a:ea typeface="HGPｺﾞｼｯｸM" panose="020B0600000000000000" pitchFamily="50" charset="-128"/>
              </a:rPr>
              <a:t>】</a:t>
            </a:r>
          </a:p>
          <a:p>
            <a:r>
              <a:rPr lang="ja-JP" altLang="en-US" sz="1292" dirty="0">
                <a:latin typeface="HGPｺﾞｼｯｸM" panose="020B0600000000000000" pitchFamily="50" charset="-128"/>
                <a:ea typeface="HGPｺﾞｼｯｸM" panose="020B0600000000000000" pitchFamily="50" charset="-128"/>
              </a:rPr>
              <a:t>スマホアプリからも教材で遊べます。</a:t>
            </a:r>
            <a:endParaRPr lang="en-US" altLang="ja-JP" sz="1292" dirty="0">
              <a:latin typeface="HGPｺﾞｼｯｸM" panose="020B0600000000000000" pitchFamily="50" charset="-128"/>
              <a:ea typeface="HGPｺﾞｼｯｸM" panose="020B0600000000000000" pitchFamily="50" charset="-128"/>
            </a:endParaRPr>
          </a:p>
          <a:p>
            <a:r>
              <a:rPr lang="en-US" altLang="ja-JP" sz="1292" dirty="0">
                <a:latin typeface="HGPｺﾞｼｯｸM" panose="020B0600000000000000" pitchFamily="50" charset="-128"/>
                <a:ea typeface="HGPｺﾞｼｯｸM" panose="020B0600000000000000" pitchFamily="50" charset="-128"/>
              </a:rPr>
              <a:t>2019</a:t>
            </a:r>
            <a:r>
              <a:rPr lang="ja-JP" altLang="en-US" sz="1292" dirty="0">
                <a:latin typeface="HGPｺﾞｼｯｸM" panose="020B0600000000000000" pitchFamily="50" charset="-128"/>
                <a:ea typeface="HGPｺﾞｼｯｸM" panose="020B0600000000000000" pitchFamily="50" charset="-128"/>
              </a:rPr>
              <a:t>年の小学校のプログラミング</a:t>
            </a:r>
            <a:endParaRPr lang="en-US" altLang="ja-JP" sz="1292" dirty="0">
              <a:latin typeface="HGPｺﾞｼｯｸM" panose="020B0600000000000000" pitchFamily="50" charset="-128"/>
              <a:ea typeface="HGPｺﾞｼｯｸM" panose="020B0600000000000000" pitchFamily="50" charset="-128"/>
            </a:endParaRPr>
          </a:p>
          <a:p>
            <a:r>
              <a:rPr lang="ja-JP" altLang="en-US" sz="1292" dirty="0">
                <a:latin typeface="HGPｺﾞｼｯｸM" panose="020B0600000000000000" pitchFamily="50" charset="-128"/>
                <a:ea typeface="HGPｺﾞｼｯｸM" panose="020B0600000000000000" pitchFamily="50" charset="-128"/>
              </a:rPr>
              <a:t>必修化に備えてデジタルで学ぶ環境も</a:t>
            </a:r>
            <a:endParaRPr lang="en-US" altLang="ja-JP" sz="1292" dirty="0">
              <a:latin typeface="HGPｺﾞｼｯｸM" panose="020B0600000000000000" pitchFamily="50" charset="-128"/>
              <a:ea typeface="HGPｺﾞｼｯｸM" panose="020B0600000000000000" pitchFamily="50" charset="-128"/>
            </a:endParaRPr>
          </a:p>
          <a:p>
            <a:r>
              <a:rPr lang="ja-JP" altLang="en-US" sz="1292" dirty="0">
                <a:latin typeface="HGPｺﾞｼｯｸM" panose="020B0600000000000000" pitchFamily="50" charset="-128"/>
                <a:ea typeface="HGPｺﾞｼｯｸM" panose="020B0600000000000000" pitchFamily="50" charset="-128"/>
              </a:rPr>
              <a:t>早期に提供しています。</a:t>
            </a:r>
          </a:p>
        </p:txBody>
      </p:sp>
      <p:sp>
        <p:nvSpPr>
          <p:cNvPr id="7" name="四角形吹き出し 6"/>
          <p:cNvSpPr/>
          <p:nvPr/>
        </p:nvSpPr>
        <p:spPr>
          <a:xfrm>
            <a:off x="4665477" y="1236045"/>
            <a:ext cx="3045069" cy="1113692"/>
          </a:xfrm>
          <a:prstGeom prst="wedgeRectCallout">
            <a:avLst>
              <a:gd name="adj1" fmla="val 19575"/>
              <a:gd name="adj2" fmla="val 45040"/>
            </a:avLst>
          </a:prstGeom>
          <a:noFill/>
          <a:ln w="38100" cmpd="sng">
            <a:solidFill>
              <a:srgbClr val="008000"/>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2923" tIns="0" rIns="132923" bIns="23262" numCol="1" spcCol="0" rtlCol="0" fromWordArt="0" anchor="ctr" anchorCtr="0" forceAA="0" compatLnSpc="1">
            <a:prstTxWarp prst="textNoShape">
              <a:avLst/>
            </a:prstTxWarp>
            <a:noAutofit/>
          </a:bodyPr>
          <a:lstStyle/>
          <a:p>
            <a:pPr algn="ctr"/>
            <a:endParaRPr lang="ja-JP" altLang="en-US" sz="1108" dirty="0">
              <a:solidFill>
                <a:schemeClr val="tx1"/>
              </a:solidFill>
              <a:latin typeface="HGPｺﾞｼｯｸM" panose="020B0600000000000000" pitchFamily="50" charset="-128"/>
              <a:ea typeface="HGPｺﾞｼｯｸM" panose="020B0600000000000000" pitchFamily="50" charset="-128"/>
            </a:endParaRPr>
          </a:p>
        </p:txBody>
      </p:sp>
      <p:cxnSp>
        <p:nvCxnSpPr>
          <p:cNvPr id="12" name="直線矢印コネクタ 11"/>
          <p:cNvCxnSpPr>
            <a:cxnSpLocks/>
          </p:cNvCxnSpPr>
          <p:nvPr/>
        </p:nvCxnSpPr>
        <p:spPr>
          <a:xfrm flipH="1">
            <a:off x="6717323" y="1889390"/>
            <a:ext cx="1306298" cy="1954263"/>
          </a:xfrm>
          <a:prstGeom prst="straightConnector1">
            <a:avLst/>
          </a:prstGeom>
          <a:ln w="38100" cmpd="sng">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16" name="直線矢印コネクタ 15"/>
          <p:cNvCxnSpPr/>
          <p:nvPr/>
        </p:nvCxnSpPr>
        <p:spPr>
          <a:xfrm flipV="1">
            <a:off x="4067909" y="5197668"/>
            <a:ext cx="357553" cy="814754"/>
          </a:xfrm>
          <a:prstGeom prst="straightConnector1">
            <a:avLst/>
          </a:prstGeom>
          <a:ln w="38100" cmpd="sng">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17" name="直線矢印コネクタ 16"/>
          <p:cNvCxnSpPr/>
          <p:nvPr/>
        </p:nvCxnSpPr>
        <p:spPr>
          <a:xfrm flipV="1">
            <a:off x="3446585" y="3236984"/>
            <a:ext cx="609600" cy="35170"/>
          </a:xfrm>
          <a:prstGeom prst="straightConnector1">
            <a:avLst/>
          </a:prstGeom>
          <a:ln w="38100" cmpd="sng">
            <a:solidFill>
              <a:srgbClr val="008000"/>
            </a:solidFill>
            <a:tailEnd type="arrow"/>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B47FF598-7FC5-C145-824B-337C20BAE846}"/>
              </a:ext>
            </a:extLst>
          </p:cNvPr>
          <p:cNvSpPr txBox="1"/>
          <p:nvPr/>
        </p:nvSpPr>
        <p:spPr>
          <a:xfrm>
            <a:off x="159138" y="1148661"/>
            <a:ext cx="3861894" cy="1463363"/>
          </a:xfrm>
          <a:prstGeom prst="rect">
            <a:avLst/>
          </a:prstGeom>
          <a:noFill/>
        </p:spPr>
        <p:txBody>
          <a:bodyPr wrap="none" lIns="0" tIns="0" rIns="0" bIns="0" rtlCol="0" anchor="t">
            <a:noAutofit/>
          </a:bodyPr>
          <a:lstStyle/>
          <a:p>
            <a:pPr defTabSz="873243" eaLnBrk="0" fontAlgn="base" hangingPunct="0">
              <a:spcBef>
                <a:spcPct val="0"/>
              </a:spcBef>
              <a:spcAft>
                <a:spcPct val="0"/>
              </a:spcAft>
              <a:defRPr/>
            </a:pPr>
            <a:r>
              <a:rPr lang="ja-JP" altLang="en-US" sz="1292" b="1">
                <a:solidFill>
                  <a:srgbClr val="FF0000"/>
                </a:solidFill>
                <a:latin typeface="メイリオ" panose="020B0604030504040204" pitchFamily="50" charset="-128"/>
                <a:ea typeface="メイリオ" panose="020B0604030504040204" pitchFamily="50" charset="-128"/>
              </a:rPr>
              <a:t>知育に特化</a:t>
            </a:r>
            <a:r>
              <a:rPr lang="ja-JP" altLang="en-US" sz="1292">
                <a:solidFill>
                  <a:prstClr val="black"/>
                </a:solidFill>
                <a:latin typeface="メイリオ" panose="020B0604030504040204" pitchFamily="50" charset="-128"/>
                <a:ea typeface="メイリオ" panose="020B0604030504040204" pitchFamily="50" charset="-128"/>
              </a:rPr>
              <a:t>し、</a:t>
            </a:r>
            <a:r>
              <a:rPr lang="ja-JP" altLang="en-US" sz="1292">
                <a:latin typeface="メイリオ" panose="020B0604030504040204" pitchFamily="50" charset="-128"/>
                <a:ea typeface="メイリオ" panose="020B0604030504040204" pitchFamily="50" charset="-128"/>
              </a:rPr>
              <a:t>見識者の学術的見地を</a:t>
            </a:r>
            <a:r>
              <a:rPr lang="ja-JP" altLang="en-US" sz="1292">
                <a:solidFill>
                  <a:prstClr val="black"/>
                </a:solidFill>
                <a:latin typeface="メイリオ" panose="020B0604030504040204" pitchFamily="50" charset="-128"/>
                <a:ea typeface="メイリオ" panose="020B0604030504040204" pitchFamily="50" charset="-128"/>
              </a:rPr>
              <a:t>取り入れた</a:t>
            </a:r>
            <a:endParaRPr lang="en-US" altLang="ja-JP" sz="1292" dirty="0">
              <a:solidFill>
                <a:prstClr val="black"/>
              </a:solidFill>
              <a:latin typeface="メイリオ" panose="020B0604030504040204" pitchFamily="50" charset="-128"/>
              <a:ea typeface="メイリオ" panose="020B0604030504040204" pitchFamily="50" charset="-128"/>
            </a:endParaRPr>
          </a:p>
          <a:p>
            <a:pPr defTabSz="873243" eaLnBrk="0" fontAlgn="base" hangingPunct="0">
              <a:spcBef>
                <a:spcPct val="0"/>
              </a:spcBef>
              <a:spcAft>
                <a:spcPct val="0"/>
              </a:spcAft>
              <a:defRPr/>
            </a:pPr>
            <a:r>
              <a:rPr lang="ja-JP" altLang="en-US" sz="1292" b="1">
                <a:solidFill>
                  <a:srgbClr val="FF0000"/>
                </a:solidFill>
                <a:latin typeface="メイリオ" panose="020B0604030504040204" pitchFamily="50" charset="-128"/>
                <a:ea typeface="メイリオ" panose="020B0604030504040204" pitchFamily="50" charset="-128"/>
              </a:rPr>
              <a:t>教材がメインコンテンツ</a:t>
            </a:r>
            <a:r>
              <a:rPr lang="ja-JP" altLang="en-US" sz="1292">
                <a:solidFill>
                  <a:prstClr val="black"/>
                </a:solidFill>
                <a:latin typeface="メイリオ" panose="020B0604030504040204" pitchFamily="50" charset="-128"/>
                <a:ea typeface="メイリオ" panose="020B0604030504040204" pitchFamily="50" charset="-128"/>
              </a:rPr>
              <a:t>！</a:t>
            </a:r>
            <a:endParaRPr lang="en-US" altLang="ja-JP" sz="1292" dirty="0">
              <a:solidFill>
                <a:prstClr val="black"/>
              </a:solidFill>
              <a:latin typeface="メイリオ" panose="020B0604030504040204" pitchFamily="50" charset="-128"/>
              <a:ea typeface="メイリオ" panose="020B0604030504040204" pitchFamily="50" charset="-128"/>
            </a:endParaRPr>
          </a:p>
          <a:p>
            <a:pPr defTabSz="873243" eaLnBrk="0" fontAlgn="base" hangingPunct="0">
              <a:spcBef>
                <a:spcPct val="0"/>
              </a:spcBef>
              <a:spcAft>
                <a:spcPct val="0"/>
              </a:spcAft>
              <a:defRPr/>
            </a:pPr>
            <a:r>
              <a:rPr lang="ja-JP" altLang="en-US" sz="1292">
                <a:solidFill>
                  <a:prstClr val="black"/>
                </a:solidFill>
                <a:latin typeface="メイリオ" panose="020B0604030504040204" pitchFamily="50" charset="-128"/>
                <a:ea typeface="メイリオ" panose="020B0604030504040204" pitchFamily="50" charset="-128"/>
              </a:rPr>
              <a:t>繰り返し使えるので</a:t>
            </a:r>
            <a:r>
              <a:rPr lang="ja-JP" altLang="en-US" sz="1292" b="1">
                <a:solidFill>
                  <a:srgbClr val="FF0000"/>
                </a:solidFill>
                <a:latin typeface="メイリオ" panose="020B0604030504040204" pitchFamily="50" charset="-128"/>
                <a:ea typeface="メイリオ" panose="020B0604030504040204" pitchFamily="50" charset="-128"/>
              </a:rPr>
              <a:t>保存期間が長い</a:t>
            </a:r>
            <a:r>
              <a:rPr lang="ja-JP" altLang="en-US" sz="1292">
                <a:solidFill>
                  <a:prstClr val="black"/>
                </a:solidFill>
                <a:latin typeface="メイリオ" panose="020B0604030504040204" pitchFamily="50" charset="-128"/>
                <a:ea typeface="メイリオ" panose="020B0604030504040204" pitchFamily="50" charset="-128"/>
              </a:rPr>
              <a:t>ことも特徴です。</a:t>
            </a:r>
            <a:endParaRPr lang="en-US" altLang="ja-JP" sz="1292" dirty="0">
              <a:solidFill>
                <a:prstClr val="black"/>
              </a:solidFill>
              <a:latin typeface="メイリオ" panose="020B0604030504040204" pitchFamily="50" charset="-128"/>
              <a:ea typeface="メイリオ" panose="020B0604030504040204" pitchFamily="50" charset="-128"/>
            </a:endParaRPr>
          </a:p>
          <a:p>
            <a:pPr defTabSz="873243" eaLnBrk="0" fontAlgn="base" hangingPunct="0">
              <a:spcBef>
                <a:spcPct val="0"/>
              </a:spcBef>
              <a:spcAft>
                <a:spcPct val="0"/>
              </a:spcAft>
              <a:defRPr/>
            </a:pPr>
            <a:r>
              <a:rPr lang="en-US" altLang="ja-JP" sz="1292" dirty="0">
                <a:solidFill>
                  <a:prstClr val="black"/>
                </a:solidFill>
                <a:latin typeface="メイリオ" panose="020B0604030504040204" pitchFamily="50" charset="-128"/>
                <a:ea typeface="メイリオ" panose="020B0604030504040204" pitchFamily="50" charset="-128"/>
              </a:rPr>
              <a:t>2016</a:t>
            </a:r>
            <a:r>
              <a:rPr lang="ja-JP" altLang="en-US" sz="1292">
                <a:solidFill>
                  <a:prstClr val="black"/>
                </a:solidFill>
                <a:latin typeface="メイリオ" panose="020B0604030504040204" pitchFamily="50" charset="-128"/>
                <a:ea typeface="メイリオ" panose="020B0604030504040204" pitchFamily="50" charset="-128"/>
              </a:rPr>
              <a:t>年からは</a:t>
            </a:r>
            <a:r>
              <a:rPr lang="ja-JP" altLang="en-US" sz="1292" b="1">
                <a:solidFill>
                  <a:srgbClr val="FF0000"/>
                </a:solidFill>
                <a:latin typeface="メイリオ" panose="020B0604030504040204" pitchFamily="50" charset="-128"/>
                <a:ea typeface="メイリオ" panose="020B0604030504040204" pitchFamily="50" charset="-128"/>
              </a:rPr>
              <a:t>教材の電子化にも対応</a:t>
            </a:r>
            <a:r>
              <a:rPr lang="ja-JP" altLang="en-US" sz="1292">
                <a:solidFill>
                  <a:prstClr val="black"/>
                </a:solidFill>
                <a:latin typeface="メイリオ" panose="020B0604030504040204" pitchFamily="50" charset="-128"/>
                <a:ea typeface="メイリオ" panose="020B0604030504040204" pitchFamily="50" charset="-128"/>
              </a:rPr>
              <a:t>。</a:t>
            </a:r>
            <a:endParaRPr lang="en-US" altLang="ja-JP" sz="1292" dirty="0">
              <a:solidFill>
                <a:prstClr val="black"/>
              </a:solidFill>
              <a:latin typeface="メイリオ" panose="020B0604030504040204" pitchFamily="50" charset="-128"/>
              <a:ea typeface="メイリオ" panose="020B0604030504040204" pitchFamily="50" charset="-128"/>
            </a:endParaRPr>
          </a:p>
          <a:p>
            <a:pPr defTabSz="873243" eaLnBrk="0" fontAlgn="base" hangingPunct="0">
              <a:spcBef>
                <a:spcPct val="0"/>
              </a:spcBef>
              <a:spcAft>
                <a:spcPct val="0"/>
              </a:spcAft>
              <a:defRPr/>
            </a:pPr>
            <a:r>
              <a:rPr lang="ja-JP" altLang="en-US" sz="1292">
                <a:solidFill>
                  <a:prstClr val="black"/>
                </a:solidFill>
                <a:latin typeface="メイリオ" panose="020B0604030504040204" pitchFamily="50" charset="-128"/>
                <a:ea typeface="メイリオ" panose="020B0604030504040204" pitchFamily="50" charset="-128"/>
              </a:rPr>
              <a:t>公式アプリから継続的に電子教材にアクセスする</a:t>
            </a:r>
            <a:endParaRPr lang="en-US" altLang="ja-JP" sz="1292" dirty="0">
              <a:solidFill>
                <a:prstClr val="black"/>
              </a:solidFill>
              <a:latin typeface="メイリオ" panose="020B0604030504040204" pitchFamily="50" charset="-128"/>
              <a:ea typeface="メイリオ" panose="020B0604030504040204" pitchFamily="50" charset="-128"/>
            </a:endParaRPr>
          </a:p>
          <a:p>
            <a:pPr defTabSz="873243" eaLnBrk="0" fontAlgn="base" hangingPunct="0">
              <a:spcBef>
                <a:spcPct val="0"/>
              </a:spcBef>
              <a:spcAft>
                <a:spcPct val="0"/>
              </a:spcAft>
              <a:defRPr/>
            </a:pPr>
            <a:r>
              <a:rPr lang="ja-JP" altLang="en-US" sz="1292">
                <a:solidFill>
                  <a:prstClr val="black"/>
                </a:solidFill>
                <a:latin typeface="メイリオ" panose="020B0604030504040204" pitchFamily="50" charset="-128"/>
                <a:ea typeface="メイリオ" panose="020B0604030504040204" pitchFamily="50" charset="-128"/>
              </a:rPr>
              <a:t>形式になっています。</a:t>
            </a:r>
            <a:endParaRPr lang="en-US" altLang="ja-JP" sz="1292" dirty="0">
              <a:solidFill>
                <a:prstClr val="black"/>
              </a:solidFill>
              <a:latin typeface="メイリオ" panose="020B0604030504040204" pitchFamily="50" charset="-128"/>
              <a:ea typeface="メイリオ" panose="020B0604030504040204" pitchFamily="50" charset="-128"/>
            </a:endParaRPr>
          </a:p>
          <a:p>
            <a:pPr algn="just" rtl="0" fontAlgn="base">
              <a:lnSpc>
                <a:spcPct val="125000"/>
              </a:lnSpc>
              <a:spcBef>
                <a:spcPct val="0"/>
              </a:spcBef>
              <a:spcAft>
                <a:spcPct val="0"/>
              </a:spcAft>
            </a:pPr>
            <a:endParaRPr lang="ja-JP" altLang="en-US" sz="1292">
              <a:solidFill>
                <a:srgbClr val="000000"/>
              </a:solidFill>
              <a:latin typeface="ＭＳ Ｐゴシック" panose="020B0600070205080204" pitchFamily="50" charset="-128"/>
              <a:ea typeface="ＭＳ Ｐゴシック" panose="020B0600070205080204" pitchFamily="50" charset="-128"/>
            </a:endParaRPr>
          </a:p>
        </p:txBody>
      </p:sp>
      <p:pic>
        <p:nvPicPr>
          <p:cNvPr id="15" name="図 14">
            <a:extLst>
              <a:ext uri="{FF2B5EF4-FFF2-40B4-BE49-F238E27FC236}">
                <a16:creationId xmlns:a16="http://schemas.microsoft.com/office/drawing/2014/main" id="{6C818168-65E0-C8EF-6DB2-BFE7A53A94E0}"/>
              </a:ext>
            </a:extLst>
          </p:cNvPr>
          <p:cNvPicPr>
            <a:picLocks noChangeAspect="1"/>
          </p:cNvPicPr>
          <p:nvPr/>
        </p:nvPicPr>
        <p:blipFill>
          <a:blip r:embed="rId4"/>
          <a:stretch>
            <a:fillRect/>
          </a:stretch>
        </p:blipFill>
        <p:spPr>
          <a:xfrm>
            <a:off x="0" y="0"/>
            <a:ext cx="9144000" cy="256478"/>
          </a:xfrm>
          <a:prstGeom prst="rect">
            <a:avLst/>
          </a:prstGeom>
        </p:spPr>
      </p:pic>
      <p:sp>
        <p:nvSpPr>
          <p:cNvPr id="18" name="テキスト ボックス 17">
            <a:extLst>
              <a:ext uri="{FF2B5EF4-FFF2-40B4-BE49-F238E27FC236}">
                <a16:creationId xmlns:a16="http://schemas.microsoft.com/office/drawing/2014/main" id="{4A3DC129-80D7-A64C-D28C-9EF3DE34B352}"/>
              </a:ext>
            </a:extLst>
          </p:cNvPr>
          <p:cNvSpPr txBox="1"/>
          <p:nvPr/>
        </p:nvSpPr>
        <p:spPr>
          <a:xfrm>
            <a:off x="83866" y="371430"/>
            <a:ext cx="6996523" cy="369332"/>
          </a:xfrm>
          <a:prstGeom prst="rect">
            <a:avLst/>
          </a:prstGeom>
          <a:noFill/>
        </p:spPr>
        <p:txBody>
          <a:bodyPr wrap="square" rtlCol="0">
            <a:spAutoFit/>
          </a:bodyPr>
          <a:lstStyle/>
          <a:p>
            <a:r>
              <a:rPr kumimoji="1" lang="en-US" altLang="ja-JP" dirty="0"/>
              <a:t>FACE4_1</a:t>
            </a:r>
            <a:r>
              <a:rPr kumimoji="1" lang="ja-JP" altLang="en-US"/>
              <a:t>　</a:t>
            </a:r>
            <a:r>
              <a:rPr kumimoji="1" lang="ja-JP" altLang="en-US" dirty="0"/>
              <a:t>学習ノート「</a:t>
            </a:r>
            <a:r>
              <a:rPr lang="en-US" altLang="ja-JP" dirty="0" err="1">
                <a:latin typeface="メイリオ"/>
                <a:cs typeface="メイリオ"/>
              </a:rPr>
              <a:t>KidsDo</a:t>
            </a:r>
            <a:r>
              <a:rPr kumimoji="1" lang="ja-JP" altLang="en-US" dirty="0"/>
              <a:t>」</a:t>
            </a:r>
            <a:r>
              <a:rPr lang="ja-JP" altLang="en-US" dirty="0"/>
              <a:t>コンテンツ例</a:t>
            </a:r>
            <a:endParaRPr kumimoji="1" lang="ja-JP" altLang="en-US" dirty="0"/>
          </a:p>
        </p:txBody>
      </p:sp>
      <p:cxnSp>
        <p:nvCxnSpPr>
          <p:cNvPr id="19" name="直線コネクタ 18">
            <a:extLst>
              <a:ext uri="{FF2B5EF4-FFF2-40B4-BE49-F238E27FC236}">
                <a16:creationId xmlns:a16="http://schemas.microsoft.com/office/drawing/2014/main" id="{47F908B9-A7DF-11CD-71BE-E2FA7C9901F9}"/>
              </a:ext>
            </a:extLst>
          </p:cNvPr>
          <p:cNvCxnSpPr/>
          <p:nvPr/>
        </p:nvCxnSpPr>
        <p:spPr>
          <a:xfrm>
            <a:off x="83862" y="800672"/>
            <a:ext cx="8961300" cy="0"/>
          </a:xfrm>
          <a:prstGeom prst="line">
            <a:avLst/>
          </a:prstGeom>
        </p:spPr>
        <p:style>
          <a:lnRef idx="2">
            <a:schemeClr val="accent3"/>
          </a:lnRef>
          <a:fillRef idx="0">
            <a:schemeClr val="accent3"/>
          </a:fillRef>
          <a:effectRef idx="1">
            <a:schemeClr val="accent3"/>
          </a:effectRef>
          <a:fontRef idx="minor">
            <a:schemeClr val="tx1"/>
          </a:fontRef>
        </p:style>
      </p:cxnSp>
      <p:pic>
        <p:nvPicPr>
          <p:cNvPr id="6" name="図 5" descr="スクリーンショット 2017-08-22 6.03.2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90766" y="360456"/>
            <a:ext cx="1120169" cy="1969477"/>
          </a:xfrm>
          <a:prstGeom prst="rect">
            <a:avLst/>
          </a:prstGeom>
        </p:spPr>
      </p:pic>
      <p:pic>
        <p:nvPicPr>
          <p:cNvPr id="8" name="図 7" descr="スクリーンショット 2017-08-22 6.02.55.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23621" y="694563"/>
            <a:ext cx="885918" cy="1320918"/>
          </a:xfrm>
          <a:prstGeom prst="rect">
            <a:avLst/>
          </a:prstGeom>
        </p:spPr>
      </p:pic>
    </p:spTree>
    <p:extLst>
      <p:ext uri="{BB962C8B-B14F-4D97-AF65-F5344CB8AC3E}">
        <p14:creationId xmlns:p14="http://schemas.microsoft.com/office/powerpoint/2010/main" val="15512126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256478"/>
          </a:xfrm>
          <a:prstGeom prst="rect">
            <a:avLst/>
          </a:prstGeom>
        </p:spPr>
      </p:pic>
      <p:pic>
        <p:nvPicPr>
          <p:cNvPr id="5" name="図 4"/>
          <p:cNvPicPr>
            <a:picLocks noChangeAspect="1"/>
          </p:cNvPicPr>
          <p:nvPr/>
        </p:nvPicPr>
        <p:blipFill>
          <a:blip r:embed="rId2"/>
          <a:stretch>
            <a:fillRect/>
          </a:stretch>
        </p:blipFill>
        <p:spPr>
          <a:xfrm>
            <a:off x="0" y="6601522"/>
            <a:ext cx="9144000" cy="256478"/>
          </a:xfrm>
          <a:prstGeom prst="rect">
            <a:avLst/>
          </a:prstGeom>
        </p:spPr>
      </p:pic>
      <p:sp>
        <p:nvSpPr>
          <p:cNvPr id="3" name="テキスト ボックス 2"/>
          <p:cNvSpPr txBox="1"/>
          <p:nvPr/>
        </p:nvSpPr>
        <p:spPr>
          <a:xfrm>
            <a:off x="83866" y="371430"/>
            <a:ext cx="6996523" cy="369332"/>
          </a:xfrm>
          <a:prstGeom prst="rect">
            <a:avLst/>
          </a:prstGeom>
          <a:noFill/>
        </p:spPr>
        <p:txBody>
          <a:bodyPr wrap="square" rtlCol="0">
            <a:spAutoFit/>
          </a:bodyPr>
          <a:lstStyle/>
          <a:p>
            <a:r>
              <a:rPr kumimoji="1" lang="en-US" altLang="ja-JP" dirty="0"/>
              <a:t>FACE4_2</a:t>
            </a:r>
            <a:r>
              <a:rPr kumimoji="1" lang="ja-JP" altLang="en-US" dirty="0"/>
              <a:t>　学習ノート「</a:t>
            </a:r>
            <a:r>
              <a:rPr lang="en-US" altLang="ja-JP" dirty="0" err="1">
                <a:latin typeface="メイリオ"/>
                <a:cs typeface="メイリオ"/>
              </a:rPr>
              <a:t>KidsDo</a:t>
            </a:r>
            <a:r>
              <a:rPr kumimoji="1" lang="ja-JP" altLang="en-US" dirty="0"/>
              <a:t>」ページ構成</a:t>
            </a:r>
            <a:r>
              <a:rPr lang="ja-JP" altLang="en-US" dirty="0"/>
              <a:t>例</a:t>
            </a:r>
            <a:endParaRPr kumimoji="1" lang="ja-JP" altLang="en-US" dirty="0"/>
          </a:p>
        </p:txBody>
      </p:sp>
      <p:cxnSp>
        <p:nvCxnSpPr>
          <p:cNvPr id="7" name="直線コネクタ 6"/>
          <p:cNvCxnSpPr/>
          <p:nvPr/>
        </p:nvCxnSpPr>
        <p:spPr>
          <a:xfrm>
            <a:off x="83862" y="800672"/>
            <a:ext cx="8961300" cy="0"/>
          </a:xfrm>
          <a:prstGeom prst="line">
            <a:avLst/>
          </a:prstGeom>
        </p:spPr>
        <p:style>
          <a:lnRef idx="2">
            <a:schemeClr val="accent3"/>
          </a:lnRef>
          <a:fillRef idx="0">
            <a:schemeClr val="accent3"/>
          </a:fillRef>
          <a:effectRef idx="1">
            <a:schemeClr val="accent3"/>
          </a:effectRef>
          <a:fontRef idx="minor">
            <a:schemeClr val="tx1"/>
          </a:fontRef>
        </p:style>
      </p:cxnSp>
      <p:sp>
        <p:nvSpPr>
          <p:cNvPr id="4" name="テキスト ボックス 3">
            <a:extLst>
              <a:ext uri="{FF2B5EF4-FFF2-40B4-BE49-F238E27FC236}">
                <a16:creationId xmlns:a16="http://schemas.microsoft.com/office/drawing/2014/main" id="{593C8C85-3111-4897-408F-3E5919C9C120}"/>
              </a:ext>
            </a:extLst>
          </p:cNvPr>
          <p:cNvSpPr txBox="1">
            <a:spLocks noChangeArrowheads="1"/>
          </p:cNvSpPr>
          <p:nvPr/>
        </p:nvSpPr>
        <p:spPr bwMode="auto">
          <a:xfrm>
            <a:off x="83862" y="1051450"/>
            <a:ext cx="5216573" cy="3436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defTabSz="945990" eaLnBrk="0" fontAlgn="base" hangingPunct="0">
              <a:spcBef>
                <a:spcPct val="0"/>
              </a:spcBef>
              <a:spcAft>
                <a:spcPct val="0"/>
              </a:spcAft>
            </a:pPr>
            <a:r>
              <a:rPr lang="en-US" altLang="ja-JP" sz="1633" dirty="0">
                <a:solidFill>
                  <a:prstClr val="black"/>
                </a:solidFill>
                <a:latin typeface="メイリオ" panose="020B0604030504040204" pitchFamily="50" charset="-128"/>
                <a:ea typeface="メイリオ" panose="020B0604030504040204" pitchFamily="50" charset="-128"/>
              </a:rPr>
              <a:t>【</a:t>
            </a:r>
            <a:r>
              <a:rPr lang="ja-JP" altLang="en-US" sz="1633">
                <a:solidFill>
                  <a:prstClr val="black"/>
                </a:solidFill>
                <a:latin typeface="メイリオ" panose="020B0604030504040204" pitchFamily="50" charset="-128"/>
                <a:ea typeface="メイリオ" panose="020B0604030504040204" pitchFamily="50" charset="-128"/>
              </a:rPr>
              <a:t>ページ構成例</a:t>
            </a:r>
            <a:r>
              <a:rPr lang="en-US" altLang="ja-JP" sz="1633" dirty="0">
                <a:solidFill>
                  <a:prstClr val="black"/>
                </a:solidFill>
                <a:latin typeface="メイリオ" panose="020B0604030504040204" pitchFamily="50" charset="-128"/>
                <a:ea typeface="メイリオ" panose="020B0604030504040204" pitchFamily="50" charset="-128"/>
              </a:rPr>
              <a:t>】</a:t>
            </a:r>
            <a:endParaRPr lang="ja-JP" altLang="en-US" sz="1633">
              <a:solidFill>
                <a:prstClr val="black"/>
              </a:solidFill>
              <a:latin typeface="メイリオ" panose="020B0604030504040204" pitchFamily="50" charset="-128"/>
              <a:ea typeface="メイリオ" panose="020B0604030504040204" pitchFamily="50" charset="-128"/>
            </a:endParaRPr>
          </a:p>
        </p:txBody>
      </p:sp>
      <p:sp>
        <p:nvSpPr>
          <p:cNvPr id="6" name="角丸四角形 5">
            <a:extLst>
              <a:ext uri="{FF2B5EF4-FFF2-40B4-BE49-F238E27FC236}">
                <a16:creationId xmlns:a16="http://schemas.microsoft.com/office/drawing/2014/main" id="{27AA7B85-4B2D-89A6-A2F4-2EF862101364}"/>
              </a:ext>
            </a:extLst>
          </p:cNvPr>
          <p:cNvSpPr/>
          <p:nvPr/>
        </p:nvSpPr>
        <p:spPr bwMode="auto">
          <a:xfrm>
            <a:off x="4466760" y="2144343"/>
            <a:ext cx="4421477" cy="3275870"/>
          </a:xfrm>
          <a:prstGeom prst="roundRect">
            <a:avLst/>
          </a:prstGeom>
        </p:spPr>
        <p:style>
          <a:lnRef idx="1">
            <a:schemeClr val="accent3"/>
          </a:lnRef>
          <a:fillRef idx="2">
            <a:schemeClr val="accent3"/>
          </a:fillRef>
          <a:effectRef idx="1">
            <a:schemeClr val="accent3"/>
          </a:effectRef>
          <a:fontRef idx="minor">
            <a:schemeClr val="dk1"/>
          </a:fontRef>
        </p:style>
        <p:txBody>
          <a:bodyPr anchor="ctr"/>
          <a:lstStyle/>
          <a:p>
            <a:pPr algn="ctr" defTabSz="945990" eaLnBrk="0" fontAlgn="base" hangingPunct="0">
              <a:spcBef>
                <a:spcPct val="0"/>
              </a:spcBef>
              <a:spcAft>
                <a:spcPct val="0"/>
              </a:spcAft>
              <a:defRPr/>
            </a:pPr>
            <a:endParaRPr lang="ja-JP" altLang="en-US" sz="1814">
              <a:solidFill>
                <a:prstClr val="black"/>
              </a:solidFill>
            </a:endParaRPr>
          </a:p>
        </p:txBody>
      </p:sp>
      <p:sp>
        <p:nvSpPr>
          <p:cNvPr id="8" name="正方形/長方形 7">
            <a:extLst>
              <a:ext uri="{FF2B5EF4-FFF2-40B4-BE49-F238E27FC236}">
                <a16:creationId xmlns:a16="http://schemas.microsoft.com/office/drawing/2014/main" id="{58CD358F-E45F-5998-9F01-77B000BD859D}"/>
              </a:ext>
            </a:extLst>
          </p:cNvPr>
          <p:cNvSpPr/>
          <p:nvPr/>
        </p:nvSpPr>
        <p:spPr bwMode="auto">
          <a:xfrm>
            <a:off x="4659254" y="2752870"/>
            <a:ext cx="4036488" cy="1938992"/>
          </a:xfrm>
          <a:prstGeom prst="rect">
            <a:avLst/>
          </a:prstGeom>
          <a:noFill/>
          <a:ln>
            <a:noFill/>
          </a:ln>
        </p:spPr>
        <p:txBody>
          <a:bodyPr wrap="square" anchor="ctr">
            <a:spAutoFit/>
          </a:bodyPr>
          <a:lstStyle/>
          <a:p>
            <a:pPr defTabSz="945990" eaLnBrk="0" fontAlgn="base" hangingPunct="0">
              <a:spcBef>
                <a:spcPct val="0"/>
              </a:spcBef>
              <a:spcAft>
                <a:spcPct val="0"/>
              </a:spcAft>
              <a:defRPr/>
            </a:pPr>
            <a:r>
              <a:rPr lang="ja-JP" altLang="en-US" sz="1200" dirty="0">
                <a:solidFill>
                  <a:prstClr val="black"/>
                </a:solidFill>
                <a:latin typeface="メイリオ" panose="020B0604030504040204" pitchFamily="50" charset="-128"/>
                <a:ea typeface="メイリオ" panose="020B0604030504040204" pitchFamily="50" charset="-128"/>
                <a:cs typeface="メイリオ"/>
              </a:rPr>
              <a:t>この様なページ構成が、通常の子育て世代のママ向けの</a:t>
            </a:r>
            <a:endParaRPr lang="en-US" altLang="ja-JP" sz="1200" dirty="0">
              <a:solidFill>
                <a:prstClr val="black"/>
              </a:solidFill>
              <a:latin typeface="メイリオ" panose="020B0604030504040204" pitchFamily="50" charset="-128"/>
              <a:ea typeface="メイリオ" panose="020B0604030504040204" pitchFamily="50" charset="-128"/>
              <a:cs typeface="メイリオ"/>
            </a:endParaRPr>
          </a:p>
          <a:p>
            <a:pPr defTabSz="945990" eaLnBrk="0" fontAlgn="base" hangingPunct="0">
              <a:spcBef>
                <a:spcPct val="0"/>
              </a:spcBef>
              <a:spcAft>
                <a:spcPct val="0"/>
              </a:spcAft>
              <a:defRPr/>
            </a:pPr>
            <a:r>
              <a:rPr lang="ja-JP" altLang="en-US" sz="1200" dirty="0">
                <a:solidFill>
                  <a:prstClr val="black"/>
                </a:solidFill>
                <a:latin typeface="メイリオ" panose="020B0604030504040204" pitchFamily="50" charset="-128"/>
                <a:ea typeface="メイリオ" panose="020B0604030504040204" pitchFamily="50" charset="-128"/>
                <a:cs typeface="メイリオ"/>
              </a:rPr>
              <a:t>フリーペーパーとの違いです！</a:t>
            </a:r>
            <a:endParaRPr lang="en-US" altLang="ja-JP" sz="1200" dirty="0">
              <a:solidFill>
                <a:prstClr val="black"/>
              </a:solidFill>
              <a:latin typeface="メイリオ" panose="020B0604030504040204" pitchFamily="50" charset="-128"/>
              <a:ea typeface="メイリオ" panose="020B0604030504040204" pitchFamily="50" charset="-128"/>
              <a:cs typeface="メイリオ"/>
            </a:endParaRPr>
          </a:p>
          <a:p>
            <a:pPr defTabSz="945990" eaLnBrk="0" fontAlgn="base" hangingPunct="0">
              <a:spcBef>
                <a:spcPct val="0"/>
              </a:spcBef>
              <a:spcAft>
                <a:spcPct val="0"/>
              </a:spcAft>
              <a:defRPr/>
            </a:pPr>
            <a:endParaRPr lang="en-US" altLang="ja-JP" sz="1200" dirty="0">
              <a:solidFill>
                <a:prstClr val="black"/>
              </a:solidFill>
              <a:latin typeface="メイリオ" panose="020B0604030504040204" pitchFamily="50" charset="-128"/>
              <a:ea typeface="メイリオ" panose="020B0604030504040204" pitchFamily="50" charset="-128"/>
              <a:cs typeface="メイリオ"/>
            </a:endParaRPr>
          </a:p>
          <a:p>
            <a:pPr defTabSz="945990" eaLnBrk="0" fontAlgn="base" hangingPunct="0">
              <a:spcBef>
                <a:spcPct val="0"/>
              </a:spcBef>
              <a:spcAft>
                <a:spcPct val="0"/>
              </a:spcAft>
              <a:defRPr/>
            </a:pPr>
            <a:r>
              <a:rPr lang="en-US" altLang="ja-JP" sz="1200" b="1" dirty="0">
                <a:solidFill>
                  <a:prstClr val="black"/>
                </a:solidFill>
                <a:latin typeface="メイリオ" panose="020B0604030504040204" pitchFamily="50" charset="-128"/>
                <a:ea typeface="メイリオ" panose="020B0604030504040204" pitchFamily="50" charset="-128"/>
                <a:cs typeface="メイリオ"/>
              </a:rPr>
              <a:t>▶</a:t>
            </a:r>
            <a:r>
              <a:rPr lang="ja-JP" altLang="en-US" sz="1200" b="1" dirty="0">
                <a:solidFill>
                  <a:prstClr val="black"/>
                </a:solidFill>
                <a:latin typeface="メイリオ" panose="020B0604030504040204" pitchFamily="50" charset="-128"/>
                <a:ea typeface="メイリオ" panose="020B0604030504040204" pitchFamily="50" charset="-128"/>
                <a:cs typeface="メイリオ"/>
              </a:rPr>
              <a:t>気軽に持ち出してもらえるよう絞り込んだページ数</a:t>
            </a:r>
            <a:endParaRPr lang="en-US" altLang="ja-JP" sz="1200" b="1" dirty="0">
              <a:solidFill>
                <a:prstClr val="black"/>
              </a:solidFill>
              <a:latin typeface="メイリオ" panose="020B0604030504040204" pitchFamily="50" charset="-128"/>
              <a:ea typeface="メイリオ" panose="020B0604030504040204" pitchFamily="50" charset="-128"/>
              <a:cs typeface="メイリオ"/>
            </a:endParaRPr>
          </a:p>
          <a:p>
            <a:pPr defTabSz="945990" eaLnBrk="0" fontAlgn="base" hangingPunct="0">
              <a:spcBef>
                <a:spcPct val="0"/>
              </a:spcBef>
              <a:spcAft>
                <a:spcPct val="0"/>
              </a:spcAft>
              <a:defRPr/>
            </a:pPr>
            <a:r>
              <a:rPr lang="en-US" altLang="ja-JP" sz="1200" b="1" dirty="0">
                <a:solidFill>
                  <a:prstClr val="black"/>
                </a:solidFill>
                <a:latin typeface="メイリオ" panose="020B0604030504040204" pitchFamily="50" charset="-128"/>
                <a:ea typeface="メイリオ" panose="020B0604030504040204" pitchFamily="50" charset="-128"/>
                <a:cs typeface="メイリオ"/>
              </a:rPr>
              <a:t>▶</a:t>
            </a:r>
            <a:r>
              <a:rPr lang="ja-JP" altLang="en-US" sz="1200" b="1" dirty="0">
                <a:solidFill>
                  <a:prstClr val="black"/>
                </a:solidFill>
                <a:latin typeface="メイリオ" panose="020B0604030504040204" pitchFamily="50" charset="-128"/>
                <a:ea typeface="メイリオ" panose="020B0604030504040204" pitchFamily="50" charset="-128"/>
                <a:cs typeface="メイリオ"/>
              </a:rPr>
              <a:t>知育のコンテンツのみに特化したページ構成</a:t>
            </a:r>
            <a:endParaRPr lang="en-US" altLang="ja-JP" sz="1200" b="1" dirty="0">
              <a:solidFill>
                <a:prstClr val="black"/>
              </a:solidFill>
              <a:latin typeface="メイリオ" panose="020B0604030504040204" pitchFamily="50" charset="-128"/>
              <a:ea typeface="メイリオ" panose="020B0604030504040204" pitchFamily="50" charset="-128"/>
              <a:cs typeface="メイリオ"/>
            </a:endParaRPr>
          </a:p>
          <a:p>
            <a:pPr defTabSz="945990" eaLnBrk="0" fontAlgn="base" hangingPunct="0">
              <a:spcBef>
                <a:spcPct val="0"/>
              </a:spcBef>
              <a:spcAft>
                <a:spcPct val="0"/>
              </a:spcAft>
              <a:defRPr/>
            </a:pPr>
            <a:r>
              <a:rPr lang="en-US" altLang="ja-JP" sz="1200" b="1" dirty="0">
                <a:solidFill>
                  <a:prstClr val="black"/>
                </a:solidFill>
                <a:latin typeface="メイリオ" panose="020B0604030504040204" pitchFamily="50" charset="-128"/>
                <a:ea typeface="メイリオ" panose="020B0604030504040204" pitchFamily="50" charset="-128"/>
                <a:cs typeface="メイリオ"/>
              </a:rPr>
              <a:t>▶</a:t>
            </a:r>
            <a:r>
              <a:rPr lang="ja-JP" altLang="en-US" sz="1200" b="1" dirty="0">
                <a:solidFill>
                  <a:prstClr val="black"/>
                </a:solidFill>
                <a:latin typeface="メイリオ" panose="020B0604030504040204" pitchFamily="50" charset="-128"/>
                <a:ea typeface="メイリオ" panose="020B0604030504040204" pitchFamily="50" charset="-128"/>
                <a:cs typeface="メイリオ"/>
              </a:rPr>
              <a:t>コンテンツの電子化による遊びやすさと子どもたちへ</a:t>
            </a:r>
            <a:endParaRPr lang="en-US" altLang="ja-JP" sz="1200" b="1" dirty="0">
              <a:solidFill>
                <a:prstClr val="black"/>
              </a:solidFill>
              <a:latin typeface="メイリオ" panose="020B0604030504040204" pitchFamily="50" charset="-128"/>
              <a:ea typeface="メイリオ" panose="020B0604030504040204" pitchFamily="50" charset="-128"/>
              <a:cs typeface="メイリオ"/>
            </a:endParaRPr>
          </a:p>
          <a:p>
            <a:pPr defTabSz="945990" eaLnBrk="0" fontAlgn="base" hangingPunct="0">
              <a:spcBef>
                <a:spcPct val="0"/>
              </a:spcBef>
              <a:spcAft>
                <a:spcPct val="0"/>
              </a:spcAft>
              <a:defRPr/>
            </a:pPr>
            <a:r>
              <a:rPr lang="ja-JP" altLang="ja-JP" sz="1200" b="1" dirty="0">
                <a:solidFill>
                  <a:prstClr val="black"/>
                </a:solidFill>
                <a:latin typeface="メイリオ" panose="020B0604030504040204" pitchFamily="50" charset="-128"/>
                <a:ea typeface="メイリオ" panose="020B0604030504040204" pitchFamily="50" charset="-128"/>
                <a:cs typeface="メイリオ"/>
              </a:rPr>
              <a:t>　</a:t>
            </a:r>
            <a:r>
              <a:rPr lang="ja-JP" altLang="en-US" sz="1200" b="1" dirty="0">
                <a:solidFill>
                  <a:prstClr val="black"/>
                </a:solidFill>
                <a:latin typeface="メイリオ" panose="020B0604030504040204" pitchFamily="50" charset="-128"/>
                <a:ea typeface="メイリオ" panose="020B0604030504040204" pitchFamily="50" charset="-128"/>
                <a:cs typeface="メイリオ"/>
              </a:rPr>
              <a:t>デジタル媒体への興味喚起</a:t>
            </a:r>
            <a:endParaRPr lang="en-US" altLang="ja-JP" sz="1200" b="1" dirty="0">
              <a:solidFill>
                <a:prstClr val="black"/>
              </a:solidFill>
              <a:latin typeface="メイリオ" panose="020B0604030504040204" pitchFamily="50" charset="-128"/>
              <a:ea typeface="メイリオ" panose="020B0604030504040204" pitchFamily="50" charset="-128"/>
              <a:cs typeface="メイリオ"/>
            </a:endParaRPr>
          </a:p>
          <a:p>
            <a:pPr defTabSz="945990" eaLnBrk="0" fontAlgn="base" hangingPunct="0">
              <a:spcBef>
                <a:spcPct val="0"/>
              </a:spcBef>
              <a:spcAft>
                <a:spcPct val="0"/>
              </a:spcAft>
              <a:defRPr/>
            </a:pPr>
            <a:endParaRPr lang="en-US" altLang="ja-JP" sz="1200" dirty="0">
              <a:solidFill>
                <a:prstClr val="black"/>
              </a:solidFill>
              <a:latin typeface="メイリオ" panose="020B0604030504040204" pitchFamily="50" charset="-128"/>
              <a:ea typeface="メイリオ" panose="020B0604030504040204" pitchFamily="50" charset="-128"/>
              <a:cs typeface="メイリオ"/>
            </a:endParaRPr>
          </a:p>
          <a:p>
            <a:pPr defTabSz="945990" eaLnBrk="0" fontAlgn="base" hangingPunct="0">
              <a:spcBef>
                <a:spcPct val="0"/>
              </a:spcBef>
              <a:spcAft>
                <a:spcPct val="0"/>
              </a:spcAft>
              <a:defRPr/>
            </a:pPr>
            <a:r>
              <a:rPr lang="ja-JP" altLang="en-US" sz="1200" b="1" dirty="0">
                <a:solidFill>
                  <a:srgbClr val="F79646"/>
                </a:solidFill>
                <a:latin typeface="メイリオ" panose="020B0604030504040204" pitchFamily="50" charset="-128"/>
                <a:ea typeface="メイリオ" panose="020B0604030504040204" pitchFamily="50" charset="-128"/>
                <a:cs typeface="メイリオ"/>
              </a:rPr>
              <a:t>お子さんの知育と、お父さんお母さんの成長を</a:t>
            </a:r>
            <a:endParaRPr lang="en-US" altLang="ja-JP" sz="1200" b="1" dirty="0">
              <a:solidFill>
                <a:srgbClr val="F79646"/>
              </a:solidFill>
              <a:latin typeface="メイリオ" panose="020B0604030504040204" pitchFamily="50" charset="-128"/>
              <a:ea typeface="メイリオ" panose="020B0604030504040204" pitchFamily="50" charset="-128"/>
              <a:cs typeface="メイリオ"/>
            </a:endParaRPr>
          </a:p>
          <a:p>
            <a:pPr defTabSz="945990" eaLnBrk="0" fontAlgn="base" hangingPunct="0">
              <a:spcBef>
                <a:spcPct val="0"/>
              </a:spcBef>
              <a:spcAft>
                <a:spcPct val="0"/>
              </a:spcAft>
              <a:defRPr/>
            </a:pPr>
            <a:r>
              <a:rPr lang="ja-JP" altLang="en-US" sz="1200" b="1" dirty="0">
                <a:solidFill>
                  <a:srgbClr val="F79646"/>
                </a:solidFill>
                <a:latin typeface="メイリオ" panose="020B0604030504040204" pitchFamily="50" charset="-128"/>
                <a:ea typeface="メイリオ" panose="020B0604030504040204" pitchFamily="50" charset="-128"/>
                <a:cs typeface="メイリオ"/>
              </a:rPr>
              <a:t>本気で応援する子育て雑誌です！</a:t>
            </a:r>
            <a:endParaRPr lang="en-US" altLang="ja-JP" sz="1200" b="1" dirty="0">
              <a:solidFill>
                <a:srgbClr val="F79646"/>
              </a:solidFill>
              <a:latin typeface="メイリオ" panose="020B0604030504040204" pitchFamily="50" charset="-128"/>
              <a:ea typeface="メイリオ" panose="020B0604030504040204" pitchFamily="50" charset="-128"/>
              <a:cs typeface="メイリオ"/>
            </a:endParaRPr>
          </a:p>
        </p:txBody>
      </p:sp>
      <p:sp>
        <p:nvSpPr>
          <p:cNvPr id="9" name="角丸四角形 8">
            <a:extLst>
              <a:ext uri="{FF2B5EF4-FFF2-40B4-BE49-F238E27FC236}">
                <a16:creationId xmlns:a16="http://schemas.microsoft.com/office/drawing/2014/main" id="{28339A8C-CBA3-1486-81CB-2590F40C79D1}"/>
              </a:ext>
            </a:extLst>
          </p:cNvPr>
          <p:cNvSpPr/>
          <p:nvPr/>
        </p:nvSpPr>
        <p:spPr bwMode="auto">
          <a:xfrm>
            <a:off x="308514" y="1910331"/>
            <a:ext cx="3372159" cy="3986942"/>
          </a:xfrm>
          <a:prstGeom prst="roundRect">
            <a:avLst>
              <a:gd name="adj" fmla="val 10365"/>
            </a:avLst>
          </a:prstGeom>
          <a:noFill/>
        </p:spPr>
        <p:style>
          <a:lnRef idx="1">
            <a:schemeClr val="accent3"/>
          </a:lnRef>
          <a:fillRef idx="2">
            <a:schemeClr val="accent3"/>
          </a:fillRef>
          <a:effectRef idx="1">
            <a:schemeClr val="accent3"/>
          </a:effectRef>
          <a:fontRef idx="minor">
            <a:schemeClr val="dk1"/>
          </a:fontRef>
        </p:style>
        <p:txBody>
          <a:bodyPr anchor="ctr"/>
          <a:lstStyle/>
          <a:p>
            <a:pPr algn="ctr" defTabSz="945990" eaLnBrk="0" fontAlgn="base" hangingPunct="0">
              <a:spcBef>
                <a:spcPct val="0"/>
              </a:spcBef>
              <a:spcAft>
                <a:spcPct val="0"/>
              </a:spcAft>
              <a:defRPr/>
            </a:pPr>
            <a:endParaRPr lang="ja-JP" altLang="en-US" sz="1814">
              <a:solidFill>
                <a:prstClr val="black"/>
              </a:solidFill>
            </a:endParaRPr>
          </a:p>
        </p:txBody>
      </p:sp>
      <p:sp>
        <p:nvSpPr>
          <p:cNvPr id="11" name="テキスト ボックス 10">
            <a:extLst>
              <a:ext uri="{FF2B5EF4-FFF2-40B4-BE49-F238E27FC236}">
                <a16:creationId xmlns:a16="http://schemas.microsoft.com/office/drawing/2014/main" id="{AB1F868A-6DAF-86E0-B0E7-265B436B02C4}"/>
              </a:ext>
            </a:extLst>
          </p:cNvPr>
          <p:cNvSpPr txBox="1"/>
          <p:nvPr/>
        </p:nvSpPr>
        <p:spPr>
          <a:xfrm>
            <a:off x="410708" y="1927677"/>
            <a:ext cx="3644257" cy="3986942"/>
          </a:xfrm>
          <a:prstGeom prst="rect">
            <a:avLst/>
          </a:prstGeom>
          <a:noFill/>
          <a:ln>
            <a:noFill/>
          </a:ln>
        </p:spPr>
        <p:txBody>
          <a:bodyPr lIns="0" tIns="0" rIns="0" bIns="0" anchor="ctr"/>
          <a:lstStyle/>
          <a:p>
            <a:pPr algn="just" defTabSz="945990" eaLnBrk="0" fontAlgn="base" hangingPunct="0">
              <a:lnSpc>
                <a:spcPct val="125000"/>
              </a:lnSpc>
              <a:spcBef>
                <a:spcPct val="0"/>
              </a:spcBef>
              <a:spcAft>
                <a:spcPct val="0"/>
              </a:spcAft>
              <a:defRPr/>
            </a:pPr>
            <a:r>
              <a:rPr lang="ja-JP" altLang="en-US" sz="1200" dirty="0">
                <a:solidFill>
                  <a:srgbClr val="3366FF"/>
                </a:solidFill>
                <a:latin typeface="メイリオ" panose="020B0604030504040204" pitchFamily="50" charset="-128"/>
                <a:ea typeface="メイリオ" panose="020B0604030504040204" pitchFamily="50" charset="-128"/>
              </a:rPr>
              <a:t>１月号の教材コンテンツ例</a:t>
            </a:r>
            <a:endParaRPr lang="en-US" altLang="ja-JP" sz="1200" dirty="0">
              <a:solidFill>
                <a:srgbClr val="3366FF"/>
              </a:solidFill>
              <a:latin typeface="メイリオ" panose="020B0604030504040204" pitchFamily="50" charset="-128"/>
              <a:ea typeface="メイリオ" panose="020B0604030504040204" pitchFamily="50" charset="-128"/>
            </a:endParaRPr>
          </a:p>
          <a:p>
            <a:pPr algn="just" defTabSz="945990" eaLnBrk="0" fontAlgn="base" hangingPunct="0">
              <a:lnSpc>
                <a:spcPct val="125000"/>
              </a:lnSpc>
              <a:spcBef>
                <a:spcPct val="0"/>
              </a:spcBef>
              <a:spcAft>
                <a:spcPct val="0"/>
              </a:spcAft>
              <a:defRPr/>
            </a:pPr>
            <a:r>
              <a:rPr lang="ja-JP" altLang="en-US" sz="1200" dirty="0">
                <a:solidFill>
                  <a:srgbClr val="F79646"/>
                </a:solidFill>
                <a:latin typeface="メイリオ" panose="020B0604030504040204" pitchFamily="50" charset="-128"/>
                <a:ea typeface="メイリオ" panose="020B0604030504040204" pitchFamily="50" charset="-128"/>
              </a:rPr>
              <a:t>●</a:t>
            </a:r>
            <a:r>
              <a:rPr lang="en-US" altLang="ja-JP" sz="1200" dirty="0">
                <a:solidFill>
                  <a:srgbClr val="000000"/>
                </a:solidFill>
                <a:latin typeface="メイリオ" panose="020B0604030504040204" pitchFamily="50" charset="-128"/>
                <a:ea typeface="メイリオ" panose="020B0604030504040204" pitchFamily="50" charset="-128"/>
              </a:rPr>
              <a:t>6P7P</a:t>
            </a:r>
            <a:r>
              <a:rPr lang="ja-JP" altLang="en-US" sz="1200" dirty="0">
                <a:solidFill>
                  <a:srgbClr val="000000"/>
                </a:solidFill>
                <a:latin typeface="メイリオ" panose="020B0604030504040204" pitchFamily="50" charset="-128"/>
                <a:ea typeface="メイリオ" panose="020B0604030504040204" pitchFamily="50" charset="-128"/>
              </a:rPr>
              <a:t>　　推奨　年少</a:t>
            </a:r>
            <a:endParaRPr lang="en-US" altLang="ja-JP" sz="1200" dirty="0">
              <a:solidFill>
                <a:srgbClr val="000000"/>
              </a:solidFill>
              <a:latin typeface="メイリオ" panose="020B0604030504040204" pitchFamily="50" charset="-128"/>
              <a:ea typeface="メイリオ" panose="020B0604030504040204" pitchFamily="50" charset="-128"/>
            </a:endParaRPr>
          </a:p>
          <a:p>
            <a:pPr algn="just" defTabSz="945990" eaLnBrk="0" fontAlgn="base" hangingPunct="0">
              <a:lnSpc>
                <a:spcPct val="125000"/>
              </a:lnSpc>
              <a:spcBef>
                <a:spcPct val="0"/>
              </a:spcBef>
              <a:spcAft>
                <a:spcPct val="0"/>
              </a:spcAft>
              <a:defRPr/>
            </a:pPr>
            <a:r>
              <a:rPr lang="ja-JP" altLang="en-US" sz="1200" dirty="0">
                <a:solidFill>
                  <a:srgbClr val="000000"/>
                </a:solidFill>
                <a:latin typeface="メイリオ" panose="020B0604030504040204" pitchFamily="50" charset="-128"/>
                <a:ea typeface="メイリオ" panose="020B0604030504040204" pitchFamily="50" charset="-128"/>
              </a:rPr>
              <a:t>　　動物たちのお引っ越し</a:t>
            </a:r>
            <a:endParaRPr lang="en-US" altLang="ja-JP" sz="1200" dirty="0">
              <a:solidFill>
                <a:srgbClr val="000000"/>
              </a:solidFill>
              <a:latin typeface="メイリオ" panose="020B0604030504040204" pitchFamily="50" charset="-128"/>
              <a:ea typeface="メイリオ" panose="020B0604030504040204" pitchFamily="50" charset="-128"/>
            </a:endParaRPr>
          </a:p>
          <a:p>
            <a:pPr algn="just" defTabSz="945990" eaLnBrk="0" fontAlgn="base" hangingPunct="0">
              <a:lnSpc>
                <a:spcPct val="125000"/>
              </a:lnSpc>
              <a:spcBef>
                <a:spcPct val="0"/>
              </a:spcBef>
              <a:spcAft>
                <a:spcPct val="0"/>
              </a:spcAft>
              <a:defRPr/>
            </a:pPr>
            <a:r>
              <a:rPr lang="ja-JP" altLang="en-US" sz="1200" dirty="0">
                <a:solidFill>
                  <a:srgbClr val="000000"/>
                </a:solidFill>
                <a:latin typeface="メイリオ" panose="020B0604030504040204" pitchFamily="50" charset="-128"/>
                <a:ea typeface="メイリオ" panose="020B0604030504040204" pitchFamily="50" charset="-128"/>
              </a:rPr>
              <a:t>　　正しい形はどれ？（デジタル）</a:t>
            </a:r>
            <a:endParaRPr lang="en-US" altLang="ja-JP" sz="1200" dirty="0">
              <a:solidFill>
                <a:srgbClr val="000000"/>
              </a:solidFill>
              <a:latin typeface="メイリオ" panose="020B0604030504040204" pitchFamily="50" charset="-128"/>
              <a:ea typeface="メイリオ" panose="020B0604030504040204" pitchFamily="50" charset="-128"/>
            </a:endParaRPr>
          </a:p>
          <a:p>
            <a:pPr algn="just" defTabSz="945990" eaLnBrk="0" fontAlgn="base" hangingPunct="0">
              <a:lnSpc>
                <a:spcPct val="125000"/>
              </a:lnSpc>
              <a:spcBef>
                <a:spcPct val="0"/>
              </a:spcBef>
              <a:spcAft>
                <a:spcPct val="0"/>
              </a:spcAft>
              <a:defRPr/>
            </a:pPr>
            <a:endParaRPr lang="en-US" altLang="ja-JP" sz="1200" dirty="0">
              <a:solidFill>
                <a:srgbClr val="000000"/>
              </a:solidFill>
              <a:latin typeface="メイリオ" panose="020B0604030504040204" pitchFamily="50" charset="-128"/>
              <a:ea typeface="メイリオ" panose="020B0604030504040204" pitchFamily="50" charset="-128"/>
            </a:endParaRPr>
          </a:p>
          <a:p>
            <a:pPr algn="just" defTabSz="945990" eaLnBrk="0" fontAlgn="base" hangingPunct="0">
              <a:lnSpc>
                <a:spcPct val="125000"/>
              </a:lnSpc>
              <a:spcBef>
                <a:spcPct val="0"/>
              </a:spcBef>
              <a:spcAft>
                <a:spcPct val="0"/>
              </a:spcAft>
              <a:defRPr/>
            </a:pPr>
            <a:r>
              <a:rPr lang="ja-JP" altLang="en-US" sz="1200" dirty="0">
                <a:solidFill>
                  <a:srgbClr val="F79646"/>
                </a:solidFill>
                <a:latin typeface="メイリオ" panose="020B0604030504040204" pitchFamily="50" charset="-128"/>
                <a:ea typeface="メイリオ" panose="020B0604030504040204" pitchFamily="50" charset="-128"/>
              </a:rPr>
              <a:t>●</a:t>
            </a:r>
            <a:r>
              <a:rPr lang="en-US" altLang="ja-JP" sz="1200" dirty="0">
                <a:solidFill>
                  <a:srgbClr val="000000"/>
                </a:solidFill>
                <a:latin typeface="メイリオ" panose="020B0604030504040204" pitchFamily="50" charset="-128"/>
                <a:ea typeface="メイリオ" panose="020B0604030504040204" pitchFamily="50" charset="-128"/>
              </a:rPr>
              <a:t>8P9P</a:t>
            </a:r>
            <a:r>
              <a:rPr lang="ja-JP" altLang="en-US" sz="1200" dirty="0">
                <a:solidFill>
                  <a:srgbClr val="000000"/>
                </a:solidFill>
                <a:latin typeface="メイリオ" panose="020B0604030504040204" pitchFamily="50" charset="-128"/>
                <a:ea typeface="メイリオ" panose="020B0604030504040204" pitchFamily="50" charset="-128"/>
              </a:rPr>
              <a:t>　　推奨　年中</a:t>
            </a:r>
            <a:endParaRPr lang="en-US" altLang="ja-JP" sz="1200" dirty="0">
              <a:solidFill>
                <a:srgbClr val="000000"/>
              </a:solidFill>
              <a:latin typeface="メイリオ" panose="020B0604030504040204" pitchFamily="50" charset="-128"/>
              <a:ea typeface="メイリオ" panose="020B0604030504040204" pitchFamily="50" charset="-128"/>
            </a:endParaRPr>
          </a:p>
          <a:p>
            <a:pPr algn="just" defTabSz="945990" eaLnBrk="0" fontAlgn="base" hangingPunct="0">
              <a:lnSpc>
                <a:spcPct val="125000"/>
              </a:lnSpc>
              <a:spcBef>
                <a:spcPct val="0"/>
              </a:spcBef>
              <a:spcAft>
                <a:spcPct val="0"/>
              </a:spcAft>
              <a:defRPr/>
            </a:pPr>
            <a:r>
              <a:rPr lang="ja-JP" altLang="en-US" sz="1200" dirty="0">
                <a:solidFill>
                  <a:srgbClr val="000000"/>
                </a:solidFill>
                <a:latin typeface="メイリオ" panose="020B0604030504040204" pitchFamily="50" charset="-128"/>
                <a:ea typeface="メイリオ" panose="020B0604030504040204" pitchFamily="50" charset="-128"/>
              </a:rPr>
              <a:t>　　こんにちは！</a:t>
            </a:r>
            <a:endParaRPr lang="en-US" altLang="ja-JP" sz="1200" dirty="0">
              <a:solidFill>
                <a:srgbClr val="000000"/>
              </a:solidFill>
              <a:latin typeface="メイリオ" panose="020B0604030504040204" pitchFamily="50" charset="-128"/>
              <a:ea typeface="メイリオ" panose="020B0604030504040204" pitchFamily="50" charset="-128"/>
            </a:endParaRPr>
          </a:p>
          <a:p>
            <a:pPr algn="just" defTabSz="945990" eaLnBrk="0" fontAlgn="base" hangingPunct="0">
              <a:lnSpc>
                <a:spcPct val="125000"/>
              </a:lnSpc>
              <a:spcBef>
                <a:spcPct val="0"/>
              </a:spcBef>
              <a:spcAft>
                <a:spcPct val="0"/>
              </a:spcAft>
              <a:defRPr/>
            </a:pPr>
            <a:r>
              <a:rPr lang="ja-JP" altLang="en-US" sz="1200" dirty="0">
                <a:solidFill>
                  <a:srgbClr val="000000"/>
                </a:solidFill>
                <a:latin typeface="メイリオ" panose="020B0604030504040204" pitchFamily="50" charset="-128"/>
                <a:ea typeface="メイリオ" panose="020B0604030504040204" pitchFamily="50" charset="-128"/>
              </a:rPr>
              <a:t>　　一番大きいパンはどれ？（デジタル）</a:t>
            </a:r>
            <a:endParaRPr lang="en-US" altLang="ja-JP" sz="1200" dirty="0">
              <a:solidFill>
                <a:srgbClr val="000000"/>
              </a:solidFill>
              <a:latin typeface="メイリオ" panose="020B0604030504040204" pitchFamily="50" charset="-128"/>
              <a:ea typeface="メイリオ" panose="020B0604030504040204" pitchFamily="50" charset="-128"/>
            </a:endParaRPr>
          </a:p>
          <a:p>
            <a:pPr algn="just" defTabSz="945990" eaLnBrk="0" fontAlgn="base" hangingPunct="0">
              <a:lnSpc>
                <a:spcPct val="125000"/>
              </a:lnSpc>
              <a:spcBef>
                <a:spcPct val="0"/>
              </a:spcBef>
              <a:spcAft>
                <a:spcPct val="0"/>
              </a:spcAft>
              <a:defRPr/>
            </a:pPr>
            <a:endParaRPr lang="en-US" altLang="ja-JP" sz="1200" dirty="0">
              <a:solidFill>
                <a:srgbClr val="000000"/>
              </a:solidFill>
              <a:latin typeface="メイリオ" panose="020B0604030504040204" pitchFamily="50" charset="-128"/>
              <a:ea typeface="メイリオ" panose="020B0604030504040204" pitchFamily="50" charset="-128"/>
            </a:endParaRPr>
          </a:p>
          <a:p>
            <a:pPr algn="just" defTabSz="945990" eaLnBrk="0" fontAlgn="base" hangingPunct="0">
              <a:lnSpc>
                <a:spcPct val="125000"/>
              </a:lnSpc>
              <a:spcBef>
                <a:spcPct val="0"/>
              </a:spcBef>
              <a:spcAft>
                <a:spcPct val="0"/>
              </a:spcAft>
              <a:defRPr/>
            </a:pPr>
            <a:r>
              <a:rPr lang="ja-JP" altLang="en-US" sz="1200" dirty="0">
                <a:solidFill>
                  <a:srgbClr val="F79646"/>
                </a:solidFill>
                <a:latin typeface="メイリオ" panose="020B0604030504040204" pitchFamily="50" charset="-128"/>
                <a:ea typeface="メイリオ" panose="020B0604030504040204" pitchFamily="50" charset="-128"/>
              </a:rPr>
              <a:t>●</a:t>
            </a:r>
            <a:r>
              <a:rPr lang="en-US" altLang="ja-JP" sz="1200" dirty="0">
                <a:solidFill>
                  <a:srgbClr val="000000"/>
                </a:solidFill>
                <a:latin typeface="メイリオ" panose="020B0604030504040204" pitchFamily="50" charset="-128"/>
                <a:ea typeface="メイリオ" panose="020B0604030504040204" pitchFamily="50" charset="-128"/>
              </a:rPr>
              <a:t>10P11P</a:t>
            </a:r>
            <a:r>
              <a:rPr lang="ja-JP" altLang="en-US" sz="1200" dirty="0">
                <a:solidFill>
                  <a:srgbClr val="000000"/>
                </a:solidFill>
                <a:latin typeface="メイリオ" panose="020B0604030504040204" pitchFamily="50" charset="-128"/>
                <a:ea typeface="メイリオ" panose="020B0604030504040204" pitchFamily="50" charset="-128"/>
              </a:rPr>
              <a:t>　　推奨　年長</a:t>
            </a:r>
            <a:endParaRPr lang="en-US" altLang="ja-JP" sz="1200" dirty="0">
              <a:solidFill>
                <a:srgbClr val="000000"/>
              </a:solidFill>
              <a:latin typeface="メイリオ" panose="020B0604030504040204" pitchFamily="50" charset="-128"/>
              <a:ea typeface="メイリオ" panose="020B0604030504040204" pitchFamily="50" charset="-128"/>
            </a:endParaRPr>
          </a:p>
          <a:p>
            <a:pPr algn="just" defTabSz="945990" eaLnBrk="0" fontAlgn="base" hangingPunct="0">
              <a:lnSpc>
                <a:spcPct val="125000"/>
              </a:lnSpc>
              <a:spcBef>
                <a:spcPct val="0"/>
              </a:spcBef>
              <a:spcAft>
                <a:spcPct val="0"/>
              </a:spcAft>
              <a:defRPr/>
            </a:pPr>
            <a:r>
              <a:rPr lang="ja-JP" altLang="en-US" sz="1200" dirty="0">
                <a:solidFill>
                  <a:srgbClr val="000000"/>
                </a:solidFill>
                <a:latin typeface="メイリオ" panose="020B0604030504040204" pitchFamily="50" charset="-128"/>
                <a:ea typeface="メイリオ" panose="020B0604030504040204" pitchFamily="50" charset="-128"/>
              </a:rPr>
              <a:t>　　アルミホイルへびさん</a:t>
            </a:r>
            <a:endParaRPr lang="en-US" altLang="ja-JP" sz="1200" dirty="0">
              <a:solidFill>
                <a:srgbClr val="000000"/>
              </a:solidFill>
              <a:latin typeface="メイリオ" panose="020B0604030504040204" pitchFamily="50" charset="-128"/>
              <a:ea typeface="メイリオ" panose="020B0604030504040204" pitchFamily="50" charset="-128"/>
            </a:endParaRPr>
          </a:p>
          <a:p>
            <a:pPr algn="just" defTabSz="945990" eaLnBrk="0" fontAlgn="base" hangingPunct="0">
              <a:lnSpc>
                <a:spcPct val="125000"/>
              </a:lnSpc>
              <a:spcBef>
                <a:spcPct val="0"/>
              </a:spcBef>
              <a:spcAft>
                <a:spcPct val="0"/>
              </a:spcAft>
              <a:defRPr/>
            </a:pPr>
            <a:r>
              <a:rPr lang="ja-JP" altLang="en-US" sz="1200" dirty="0">
                <a:solidFill>
                  <a:srgbClr val="000000"/>
                </a:solidFill>
                <a:latin typeface="メイリオ" panose="020B0604030504040204" pitchFamily="50" charset="-128"/>
                <a:ea typeface="メイリオ" panose="020B0604030504040204" pitchFamily="50" charset="-128"/>
              </a:rPr>
              <a:t>　　足りないものはどれ？（デジタル）</a:t>
            </a:r>
            <a:endParaRPr lang="en-US" altLang="ja-JP" sz="1200" dirty="0">
              <a:solidFill>
                <a:srgbClr val="000000"/>
              </a:solidFill>
              <a:latin typeface="メイリオ" panose="020B0604030504040204" pitchFamily="50" charset="-128"/>
              <a:ea typeface="メイリオ" panose="020B0604030504040204" pitchFamily="50" charset="-128"/>
            </a:endParaRPr>
          </a:p>
          <a:p>
            <a:pPr algn="just" defTabSz="945990" eaLnBrk="0" fontAlgn="base" hangingPunct="0">
              <a:lnSpc>
                <a:spcPct val="125000"/>
              </a:lnSpc>
              <a:spcBef>
                <a:spcPct val="0"/>
              </a:spcBef>
              <a:spcAft>
                <a:spcPct val="0"/>
              </a:spcAft>
              <a:defRPr/>
            </a:pPr>
            <a:endParaRPr lang="en-US" altLang="ja-JP" sz="1200" dirty="0">
              <a:solidFill>
                <a:srgbClr val="000000"/>
              </a:solidFill>
              <a:latin typeface="メイリオ" panose="020B0604030504040204" pitchFamily="50" charset="-128"/>
              <a:ea typeface="メイリオ" panose="020B0604030504040204" pitchFamily="50" charset="-128"/>
            </a:endParaRPr>
          </a:p>
          <a:p>
            <a:pPr algn="just" defTabSz="945990" eaLnBrk="0" fontAlgn="base" hangingPunct="0">
              <a:lnSpc>
                <a:spcPct val="125000"/>
              </a:lnSpc>
              <a:spcBef>
                <a:spcPct val="0"/>
              </a:spcBef>
              <a:spcAft>
                <a:spcPct val="0"/>
              </a:spcAft>
              <a:defRPr/>
            </a:pPr>
            <a:r>
              <a:rPr lang="ja-JP" altLang="en-US" sz="1200" dirty="0">
                <a:solidFill>
                  <a:srgbClr val="F79646"/>
                </a:solidFill>
                <a:latin typeface="メイリオ" panose="020B0604030504040204" pitchFamily="50" charset="-128"/>
                <a:ea typeface="メイリオ" panose="020B0604030504040204" pitchFamily="50" charset="-128"/>
              </a:rPr>
              <a:t>●</a:t>
            </a:r>
            <a:r>
              <a:rPr lang="en-US" altLang="ja-JP" sz="1200" dirty="0">
                <a:solidFill>
                  <a:srgbClr val="000000"/>
                </a:solidFill>
                <a:latin typeface="メイリオ" panose="020B0604030504040204" pitchFamily="50" charset="-128"/>
                <a:ea typeface="メイリオ" panose="020B0604030504040204" pitchFamily="50" charset="-128"/>
              </a:rPr>
              <a:t>12P13P</a:t>
            </a:r>
            <a:r>
              <a:rPr lang="ja-JP" altLang="en-US" sz="1200" dirty="0">
                <a:solidFill>
                  <a:srgbClr val="000000"/>
                </a:solidFill>
                <a:latin typeface="メイリオ" panose="020B0604030504040204" pitchFamily="50" charset="-128"/>
                <a:ea typeface="メイリオ" panose="020B0604030504040204" pitchFamily="50" charset="-128"/>
              </a:rPr>
              <a:t>　　全年齢</a:t>
            </a:r>
            <a:endParaRPr lang="en-US" altLang="ja-JP" sz="1200" dirty="0">
              <a:solidFill>
                <a:srgbClr val="000000"/>
              </a:solidFill>
              <a:latin typeface="メイリオ" panose="020B0604030504040204" pitchFamily="50" charset="-128"/>
              <a:ea typeface="メイリオ" panose="020B0604030504040204" pitchFamily="50" charset="-128"/>
            </a:endParaRPr>
          </a:p>
          <a:p>
            <a:pPr algn="just" defTabSz="945990" eaLnBrk="0" fontAlgn="base" hangingPunct="0">
              <a:lnSpc>
                <a:spcPct val="125000"/>
              </a:lnSpc>
              <a:spcBef>
                <a:spcPct val="0"/>
              </a:spcBef>
              <a:spcAft>
                <a:spcPct val="0"/>
              </a:spcAft>
              <a:defRPr/>
            </a:pPr>
            <a:r>
              <a:rPr lang="ja-JP" altLang="en-US" sz="1200" dirty="0">
                <a:solidFill>
                  <a:srgbClr val="000000"/>
                </a:solidFill>
                <a:latin typeface="メイリオ" panose="020B0604030504040204" pitchFamily="50" charset="-128"/>
                <a:ea typeface="メイリオ" panose="020B0604030504040204" pitchFamily="50" charset="-128"/>
              </a:rPr>
              <a:t>　　応援しよう</a:t>
            </a:r>
            <a:endParaRPr lang="en-US" altLang="ja-JP" sz="1200" dirty="0">
              <a:solidFill>
                <a:srgbClr val="000000"/>
              </a:solidFill>
              <a:latin typeface="メイリオ" panose="020B0604030504040204" pitchFamily="50" charset="-128"/>
              <a:ea typeface="メイリオ" panose="020B0604030504040204" pitchFamily="50" charset="-128"/>
            </a:endParaRPr>
          </a:p>
          <a:p>
            <a:pPr algn="just" defTabSz="945990" eaLnBrk="0" fontAlgn="base" hangingPunct="0">
              <a:lnSpc>
                <a:spcPct val="125000"/>
              </a:lnSpc>
              <a:spcBef>
                <a:spcPct val="0"/>
              </a:spcBef>
              <a:spcAft>
                <a:spcPct val="0"/>
              </a:spcAft>
              <a:defRPr/>
            </a:pPr>
            <a:r>
              <a:rPr lang="ja-JP" altLang="en-US" sz="1200" dirty="0">
                <a:solidFill>
                  <a:srgbClr val="000000"/>
                </a:solidFill>
                <a:latin typeface="メイリオ" panose="020B0604030504040204" pitchFamily="50" charset="-128"/>
                <a:ea typeface="メイリオ" panose="020B0604030504040204" pitchFamily="50" charset="-128"/>
              </a:rPr>
              <a:t>　　仲間はずれはどれ？（デジタル）</a:t>
            </a:r>
            <a:endParaRPr lang="en-US" altLang="ja-JP" sz="1200" dirty="0">
              <a:solidFill>
                <a:srgbClr val="000000"/>
              </a:solidFill>
              <a:latin typeface="メイリオ" panose="020B0604030504040204" pitchFamily="50" charset="-128"/>
              <a:ea typeface="メイリオ" panose="020B0604030504040204" pitchFamily="50" charset="-128"/>
            </a:endParaRPr>
          </a:p>
        </p:txBody>
      </p:sp>
      <p:sp>
        <p:nvSpPr>
          <p:cNvPr id="16" name="右矢印 15">
            <a:extLst>
              <a:ext uri="{FF2B5EF4-FFF2-40B4-BE49-F238E27FC236}">
                <a16:creationId xmlns:a16="http://schemas.microsoft.com/office/drawing/2014/main" id="{53A24AEA-CD40-2F70-B427-4341D9B390A5}"/>
              </a:ext>
            </a:extLst>
          </p:cNvPr>
          <p:cNvSpPr/>
          <p:nvPr/>
        </p:nvSpPr>
        <p:spPr>
          <a:xfrm>
            <a:off x="3782867" y="3577093"/>
            <a:ext cx="581699" cy="619135"/>
          </a:xfrm>
          <a:prstGeom prst="rightArrow">
            <a:avLst/>
          </a:prstGeom>
          <a:solidFill>
            <a:srgbClr val="FF3300"/>
          </a:solid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45990" eaLnBrk="0" fontAlgn="base" hangingPunct="0">
              <a:spcBef>
                <a:spcPct val="0"/>
              </a:spcBef>
              <a:spcAft>
                <a:spcPct val="0"/>
              </a:spcAft>
              <a:defRPr/>
            </a:pPr>
            <a:endParaRPr lang="ja-JP" altLang="en-US" sz="1814">
              <a:solidFill>
                <a:prstClr val="white"/>
              </a:solidFill>
            </a:endParaRPr>
          </a:p>
        </p:txBody>
      </p:sp>
    </p:spTree>
    <p:extLst>
      <p:ext uri="{BB962C8B-B14F-4D97-AF65-F5344CB8AC3E}">
        <p14:creationId xmlns:p14="http://schemas.microsoft.com/office/powerpoint/2010/main" val="41444879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テキスト ボックス 2"/>
          <p:cNvSpPr txBox="1">
            <a:spLocks noChangeArrowheads="1"/>
          </p:cNvSpPr>
          <p:nvPr/>
        </p:nvSpPr>
        <p:spPr bwMode="auto">
          <a:xfrm>
            <a:off x="199292" y="352707"/>
            <a:ext cx="8542696" cy="4016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defTabSz="873243" eaLnBrk="0" fontAlgn="base" hangingPunct="0">
              <a:spcBef>
                <a:spcPct val="0"/>
              </a:spcBef>
              <a:spcAft>
                <a:spcPct val="0"/>
              </a:spcAft>
            </a:pPr>
            <a:r>
              <a:rPr lang="en-US" altLang="ja-JP" sz="2010" dirty="0">
                <a:latin typeface="メイリオ" panose="020B0604030504040204" pitchFamily="50" charset="-128"/>
                <a:ea typeface="メイリオ" panose="020B0604030504040204" pitchFamily="50" charset="-128"/>
                <a:cs typeface="メイリオ" panose="020B0604030504040204" pitchFamily="50" charset="-128"/>
              </a:rPr>
              <a:t>FACE5</a:t>
            </a:r>
            <a:r>
              <a:rPr lang="ja-JP" altLang="en-US" sz="2010">
                <a:latin typeface="メイリオ" panose="020B0604030504040204" pitchFamily="50" charset="-128"/>
                <a:ea typeface="メイリオ" panose="020B0604030504040204" pitchFamily="50" charset="-128"/>
                <a:cs typeface="メイリオ" panose="020B0604030504040204" pitchFamily="50" charset="-128"/>
              </a:rPr>
              <a:t>　学習コンテンツ監修「株式会社アスピレーション」の</a:t>
            </a:r>
            <a:r>
              <a:rPr lang="ja-JP" altLang="en-US" sz="2010" dirty="0">
                <a:latin typeface="メイリオ" panose="020B0604030504040204" pitchFamily="50" charset="-128"/>
                <a:ea typeface="メイリオ" panose="020B0604030504040204" pitchFamily="50" charset="-128"/>
                <a:cs typeface="メイリオ" panose="020B0604030504040204" pitchFamily="50" charset="-128"/>
              </a:rPr>
              <a:t>ご紹介</a:t>
            </a:r>
          </a:p>
        </p:txBody>
      </p:sp>
      <p:pic>
        <p:nvPicPr>
          <p:cNvPr id="11267" name="図 3" descr="guide-1237-210-260.gif"/>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8959" y="1353484"/>
            <a:ext cx="1509441" cy="18702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268" name="コンテンツ プレースホルダー 2"/>
          <p:cNvSpPr txBox="1">
            <a:spLocks/>
          </p:cNvSpPr>
          <p:nvPr/>
        </p:nvSpPr>
        <p:spPr bwMode="auto">
          <a:xfrm>
            <a:off x="2661138" y="1424789"/>
            <a:ext cx="6790326" cy="20494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457200">
              <a:defRPr kumimoji="1" sz="2000">
                <a:solidFill>
                  <a:schemeClr val="tx1"/>
                </a:solidFill>
                <a:latin typeface="Calibri" panose="020F0502020204030204" pitchFamily="34" charset="0"/>
                <a:ea typeface="ＭＳ Ｐゴシック" panose="020B0600070205080204" pitchFamily="50" charset="-128"/>
              </a:defRPr>
            </a:lvl1pPr>
            <a:lvl2pPr marL="457200" defTabSz="457200">
              <a:defRPr kumimoji="1" sz="2000">
                <a:solidFill>
                  <a:schemeClr val="tx1"/>
                </a:solidFill>
                <a:latin typeface="Calibri" panose="020F0502020204030204" pitchFamily="34" charset="0"/>
                <a:ea typeface="ＭＳ Ｐゴシック" panose="020B0600070205080204" pitchFamily="50" charset="-128"/>
              </a:defRPr>
            </a:lvl2pPr>
            <a:lvl3pPr marL="914400" defTabSz="457200">
              <a:defRPr kumimoji="1" sz="2000">
                <a:solidFill>
                  <a:schemeClr val="tx1"/>
                </a:solidFill>
                <a:latin typeface="Calibri" panose="020F0502020204030204" pitchFamily="34" charset="0"/>
                <a:ea typeface="ＭＳ Ｐゴシック" panose="020B0600070205080204" pitchFamily="50" charset="-128"/>
              </a:defRPr>
            </a:lvl3pPr>
            <a:lvl4pPr marL="1371600" defTabSz="457200">
              <a:defRPr kumimoji="1" sz="2000">
                <a:solidFill>
                  <a:schemeClr val="tx1"/>
                </a:solidFill>
                <a:latin typeface="Calibri" panose="020F0502020204030204" pitchFamily="34" charset="0"/>
                <a:ea typeface="ＭＳ Ｐゴシック" panose="020B0600070205080204" pitchFamily="50" charset="-128"/>
              </a:defRPr>
            </a:lvl4pPr>
            <a:lvl5pPr marL="1828800" defTabSz="457200">
              <a:defRPr kumimoji="1" sz="2000">
                <a:solidFill>
                  <a:schemeClr val="tx1"/>
                </a:solidFill>
                <a:latin typeface="Calibri" panose="020F0502020204030204" pitchFamily="34" charset="0"/>
                <a:ea typeface="ＭＳ Ｐゴシック" panose="020B0600070205080204" pitchFamily="50" charset="-128"/>
              </a:defRPr>
            </a:lvl5pPr>
            <a:lvl6pPr indent="-257175" defTabSz="457200" eaLnBrk="0" fontAlgn="base" hangingPunct="0">
              <a:spcBef>
                <a:spcPct val="0"/>
              </a:spcBef>
              <a:spcAft>
                <a:spcPct val="0"/>
              </a:spcAft>
              <a:defRPr kumimoji="1" sz="2000">
                <a:solidFill>
                  <a:schemeClr val="tx1"/>
                </a:solidFill>
                <a:latin typeface="Calibri" panose="020F0502020204030204" pitchFamily="34" charset="0"/>
                <a:ea typeface="ＭＳ Ｐゴシック" panose="020B0600070205080204" pitchFamily="50" charset="-128"/>
              </a:defRPr>
            </a:lvl6pPr>
            <a:lvl7pPr indent="-257175" defTabSz="457200" eaLnBrk="0" fontAlgn="base" hangingPunct="0">
              <a:spcBef>
                <a:spcPct val="0"/>
              </a:spcBef>
              <a:spcAft>
                <a:spcPct val="0"/>
              </a:spcAft>
              <a:defRPr kumimoji="1" sz="2000">
                <a:solidFill>
                  <a:schemeClr val="tx1"/>
                </a:solidFill>
                <a:latin typeface="Calibri" panose="020F0502020204030204" pitchFamily="34" charset="0"/>
                <a:ea typeface="ＭＳ Ｐゴシック" panose="020B0600070205080204" pitchFamily="50" charset="-128"/>
              </a:defRPr>
            </a:lvl7pPr>
            <a:lvl8pPr indent="-257175" defTabSz="457200" eaLnBrk="0" fontAlgn="base" hangingPunct="0">
              <a:spcBef>
                <a:spcPct val="0"/>
              </a:spcBef>
              <a:spcAft>
                <a:spcPct val="0"/>
              </a:spcAft>
              <a:defRPr kumimoji="1" sz="2000">
                <a:solidFill>
                  <a:schemeClr val="tx1"/>
                </a:solidFill>
                <a:latin typeface="Calibri" panose="020F0502020204030204" pitchFamily="34" charset="0"/>
                <a:ea typeface="ＭＳ Ｐゴシック" panose="020B0600070205080204" pitchFamily="50" charset="-128"/>
              </a:defRPr>
            </a:lvl8pPr>
            <a:lvl9pPr indent="-257175" defTabSz="457200" eaLnBrk="0" fontAlgn="base" hangingPunct="0">
              <a:spcBef>
                <a:spcPct val="0"/>
              </a:spcBef>
              <a:spcAft>
                <a:spcPct val="0"/>
              </a:spcAft>
              <a:defRPr kumimoji="1" sz="2000">
                <a:solidFill>
                  <a:schemeClr val="tx1"/>
                </a:solidFill>
                <a:latin typeface="Calibri" panose="020F0502020204030204" pitchFamily="34" charset="0"/>
                <a:ea typeface="ＭＳ Ｐゴシック" panose="020B0600070205080204" pitchFamily="50" charset="-128"/>
              </a:defRPr>
            </a:lvl9pPr>
          </a:lstStyle>
          <a:p>
            <a:pPr fontAlgn="base">
              <a:spcBef>
                <a:spcPct val="20000"/>
              </a:spcBef>
              <a:spcAft>
                <a:spcPct val="0"/>
              </a:spcAft>
              <a:buFont typeface="Arial" panose="020B0604020202020204" pitchFamily="34" charset="0"/>
              <a:buNone/>
            </a:pPr>
            <a:endParaRPr lang="en-US" altLang="ja-JP" sz="1172" dirty="0">
              <a:solidFill>
                <a:srgbClr val="000000"/>
              </a:solidFill>
              <a:latin typeface="メイリオ" panose="020B0604030504040204" pitchFamily="50" charset="-128"/>
              <a:ea typeface="メイリオ" panose="020B0604030504040204" pitchFamily="50" charset="-128"/>
            </a:endParaRPr>
          </a:p>
          <a:p>
            <a:pPr fontAlgn="base">
              <a:spcBef>
                <a:spcPct val="20000"/>
              </a:spcBef>
              <a:spcAft>
                <a:spcPct val="0"/>
              </a:spcAft>
              <a:buFont typeface="Arial" panose="020B0604020202020204" pitchFamily="34" charset="0"/>
              <a:buNone/>
            </a:pPr>
            <a:r>
              <a:rPr lang="en-US" altLang="ja-JP" sz="1339" b="1" u="sng" dirty="0">
                <a:solidFill>
                  <a:srgbClr val="000000"/>
                </a:solidFill>
                <a:latin typeface="メイリオ" panose="020B0604030504040204" pitchFamily="50" charset="-128"/>
                <a:ea typeface="メイリオ" panose="020B0604030504040204" pitchFamily="50" charset="-128"/>
              </a:rPr>
              <a:t>◆</a:t>
            </a:r>
            <a:r>
              <a:rPr lang="ja-JP" altLang="en-US" sz="1339" b="1" u="sng" dirty="0">
                <a:solidFill>
                  <a:srgbClr val="000000"/>
                </a:solidFill>
                <a:latin typeface="メイリオ" panose="020B0604030504040204" pitchFamily="50" charset="-128"/>
                <a:ea typeface="メイリオ" panose="020B0604030504040204" pitchFamily="50" charset="-128"/>
              </a:rPr>
              <a:t>企画監修</a:t>
            </a:r>
            <a:endParaRPr lang="en-US" altLang="ja-JP" sz="1339" b="1" u="sng" dirty="0">
              <a:solidFill>
                <a:srgbClr val="000000"/>
              </a:solidFill>
              <a:latin typeface="メイリオ" panose="020B0604030504040204" pitchFamily="50" charset="-128"/>
              <a:ea typeface="メイリオ" panose="020B0604030504040204" pitchFamily="50" charset="-128"/>
            </a:endParaRPr>
          </a:p>
          <a:p>
            <a:pPr fontAlgn="base">
              <a:spcBef>
                <a:spcPct val="20000"/>
              </a:spcBef>
              <a:spcAft>
                <a:spcPct val="0"/>
              </a:spcAft>
              <a:buFont typeface="Arial" panose="020B0604020202020204" pitchFamily="34" charset="0"/>
              <a:buNone/>
            </a:pPr>
            <a:r>
              <a:rPr lang="ja-JP" altLang="en-US" sz="1172">
                <a:solidFill>
                  <a:srgbClr val="000000"/>
                </a:solidFill>
                <a:latin typeface="メイリオ" panose="020B0604030504040204" pitchFamily="50" charset="-128"/>
                <a:ea typeface="メイリオ" panose="020B0604030504040204" pitchFamily="50" charset="-128"/>
              </a:rPr>
              <a:t>・株式会社アスピレーター　代表　小林サラ</a:t>
            </a:r>
            <a:r>
              <a:rPr lang="en-US" altLang="ja-JP" sz="1172" dirty="0">
                <a:solidFill>
                  <a:srgbClr val="000000"/>
                </a:solidFill>
                <a:latin typeface="メイリオ" panose="020B0604030504040204" pitchFamily="50" charset="-128"/>
                <a:ea typeface="メイリオ" panose="020B0604030504040204" pitchFamily="50" charset="-128"/>
              </a:rPr>
              <a:t> </a:t>
            </a:r>
            <a:r>
              <a:rPr lang="ja-JP" altLang="en-US" sz="1172">
                <a:solidFill>
                  <a:srgbClr val="000000"/>
                </a:solidFill>
                <a:latin typeface="メイリオ" panose="020B0604030504040204" pitchFamily="50" charset="-128"/>
                <a:ea typeface="メイリオ" panose="020B0604030504040204" pitchFamily="50" charset="-128"/>
              </a:rPr>
              <a:t>氏</a:t>
            </a:r>
            <a:endParaRPr lang="en-US" altLang="ja-JP" sz="1172" dirty="0">
              <a:solidFill>
                <a:srgbClr val="000000"/>
              </a:solidFill>
              <a:latin typeface="メイリオ" panose="020B0604030504040204" pitchFamily="50" charset="-128"/>
              <a:ea typeface="メイリオ" panose="020B0604030504040204" pitchFamily="50" charset="-128"/>
            </a:endParaRPr>
          </a:p>
          <a:p>
            <a:pPr fontAlgn="base">
              <a:spcBef>
                <a:spcPct val="20000"/>
              </a:spcBef>
              <a:spcAft>
                <a:spcPct val="0"/>
              </a:spcAft>
              <a:buFont typeface="Arial" panose="020B0604020202020204" pitchFamily="34" charset="0"/>
              <a:buNone/>
            </a:pPr>
            <a:r>
              <a:rPr lang="ja-JP" altLang="ja-JP" sz="1172" dirty="0">
                <a:solidFill>
                  <a:srgbClr val="000000"/>
                </a:solidFill>
                <a:latin typeface="メイリオ" panose="020B0604030504040204" pitchFamily="50" charset="-128"/>
                <a:ea typeface="メイリオ" panose="020B0604030504040204" pitchFamily="50" charset="-128"/>
              </a:rPr>
              <a:t>　</a:t>
            </a:r>
            <a:r>
              <a:rPr lang="en-US" altLang="ja-JP" sz="1172" dirty="0">
                <a:solidFill>
                  <a:srgbClr val="000000"/>
                </a:solidFill>
                <a:latin typeface="メイリオ" panose="020B0604030504040204" pitchFamily="50" charset="-128"/>
                <a:ea typeface="メイリオ" panose="020B0604030504040204" pitchFamily="50" charset="-128"/>
              </a:rPr>
              <a:t>※</a:t>
            </a:r>
            <a:r>
              <a:rPr lang="ja-JP" altLang="en-US" sz="1172" dirty="0">
                <a:solidFill>
                  <a:srgbClr val="000000"/>
                </a:solidFill>
                <a:latin typeface="メイリオ" panose="020B0604030504040204" pitchFamily="50" charset="-128"/>
                <a:ea typeface="メイリオ" panose="020B0604030504040204" pitchFamily="50" charset="-128"/>
              </a:rPr>
              <a:t>プロフィール　</a:t>
            </a:r>
            <a:r>
              <a:rPr lang="en-US" altLang="ja-JP" sz="1172" dirty="0">
                <a:solidFill>
                  <a:srgbClr val="000000"/>
                </a:solidFill>
                <a:latin typeface="メイリオ" panose="020B0604030504040204" pitchFamily="50" charset="-128"/>
                <a:ea typeface="メイリオ" panose="020B0604030504040204" pitchFamily="50" charset="-128"/>
                <a:hlinkClick r:id="rId3"/>
              </a:rPr>
              <a:t>http://allabout.co.jp/gm/gp/1237/</a:t>
            </a:r>
            <a:endParaRPr lang="en-US" altLang="ja-JP" sz="1172" dirty="0">
              <a:solidFill>
                <a:srgbClr val="000000"/>
              </a:solidFill>
              <a:latin typeface="メイリオ" panose="020B0604030504040204" pitchFamily="50" charset="-128"/>
              <a:ea typeface="メイリオ" panose="020B0604030504040204" pitchFamily="50" charset="-128"/>
            </a:endParaRPr>
          </a:p>
          <a:p>
            <a:pPr fontAlgn="base">
              <a:spcBef>
                <a:spcPct val="20000"/>
              </a:spcBef>
              <a:spcAft>
                <a:spcPct val="0"/>
              </a:spcAft>
              <a:buFont typeface="Arial" panose="020B0604020202020204" pitchFamily="34" charset="0"/>
              <a:buNone/>
            </a:pPr>
            <a:r>
              <a:rPr lang="ja-JP" altLang="en-US" sz="1172">
                <a:solidFill>
                  <a:srgbClr val="000000"/>
                </a:solidFill>
                <a:latin typeface="メイリオ" panose="020B0604030504040204" pitchFamily="50" charset="-128"/>
                <a:ea typeface="メイリオ" panose="020B0604030504040204" pitchFamily="50" charset="-128"/>
              </a:rPr>
              <a:t>　</a:t>
            </a:r>
            <a:r>
              <a:rPr lang="ja-JP" altLang="en-US" sz="1172" dirty="0">
                <a:solidFill>
                  <a:srgbClr val="000000"/>
                </a:solidFill>
                <a:latin typeface="メイリオ" panose="020B0604030504040204" pitchFamily="50" charset="-128"/>
                <a:ea typeface="メイリオ" panose="020B0604030504040204" pitchFamily="50" charset="-128"/>
              </a:rPr>
              <a:t>子供の能力や個性の可能性を広げられるように、最新科学に基づいて</a:t>
            </a:r>
            <a:endParaRPr lang="en-US" altLang="ja-JP" sz="1172" dirty="0">
              <a:solidFill>
                <a:srgbClr val="000000"/>
              </a:solidFill>
              <a:latin typeface="メイリオ" panose="020B0604030504040204" pitchFamily="50" charset="-128"/>
              <a:ea typeface="メイリオ" panose="020B0604030504040204" pitchFamily="50" charset="-128"/>
            </a:endParaRPr>
          </a:p>
          <a:p>
            <a:pPr fontAlgn="base">
              <a:spcBef>
                <a:spcPct val="20000"/>
              </a:spcBef>
              <a:spcAft>
                <a:spcPct val="0"/>
              </a:spcAft>
              <a:buFont typeface="Arial" panose="020B0604020202020204" pitchFamily="34" charset="0"/>
              <a:buNone/>
            </a:pPr>
            <a:r>
              <a:rPr lang="ja-JP" altLang="ja-JP" sz="1172" dirty="0">
                <a:solidFill>
                  <a:srgbClr val="000000"/>
                </a:solidFill>
                <a:latin typeface="メイリオ" panose="020B0604030504040204" pitchFamily="50" charset="-128"/>
                <a:ea typeface="メイリオ" panose="020B0604030504040204" pitchFamily="50" charset="-128"/>
              </a:rPr>
              <a:t>　</a:t>
            </a:r>
            <a:r>
              <a:rPr lang="ja-JP" altLang="en-US" sz="1172" dirty="0">
                <a:solidFill>
                  <a:srgbClr val="000000"/>
                </a:solidFill>
                <a:latin typeface="メイリオ" panose="020B0604030504040204" pitchFamily="50" charset="-128"/>
                <a:ea typeface="メイリオ" panose="020B0604030504040204" pitchFamily="50" charset="-128"/>
              </a:rPr>
              <a:t>長年かけて独自の手法を構築。</a:t>
            </a:r>
            <a:endParaRPr lang="en-US" altLang="ja-JP" sz="1172" dirty="0">
              <a:solidFill>
                <a:srgbClr val="000000"/>
              </a:solidFill>
              <a:latin typeface="メイリオ" panose="020B0604030504040204" pitchFamily="50" charset="-128"/>
              <a:ea typeface="メイリオ" panose="020B0604030504040204" pitchFamily="50" charset="-128"/>
            </a:endParaRPr>
          </a:p>
          <a:p>
            <a:pPr fontAlgn="base">
              <a:spcBef>
                <a:spcPct val="20000"/>
              </a:spcBef>
              <a:spcAft>
                <a:spcPct val="0"/>
              </a:spcAft>
              <a:buFont typeface="Arial" panose="020B0604020202020204" pitchFamily="34" charset="0"/>
              <a:buNone/>
            </a:pPr>
            <a:r>
              <a:rPr lang="ja-JP" altLang="ja-JP" sz="1172" dirty="0">
                <a:solidFill>
                  <a:srgbClr val="000000"/>
                </a:solidFill>
                <a:latin typeface="メイリオ" panose="020B0604030504040204" pitchFamily="50" charset="-128"/>
                <a:ea typeface="メイリオ" panose="020B0604030504040204" pitchFamily="50" charset="-128"/>
              </a:rPr>
              <a:t>　</a:t>
            </a:r>
            <a:r>
              <a:rPr lang="ja-JP" altLang="en-US" sz="1172" dirty="0">
                <a:solidFill>
                  <a:srgbClr val="000000"/>
                </a:solidFill>
                <a:latin typeface="メイリオ" panose="020B0604030504040204" pitchFamily="50" charset="-128"/>
                <a:ea typeface="メイリオ" panose="020B0604030504040204" pitchFamily="50" charset="-128"/>
              </a:rPr>
              <a:t>育児レッスンやアトバイス、様々な立場の先生方からの育児情報を</a:t>
            </a:r>
            <a:endParaRPr lang="en-US" altLang="ja-JP" sz="1172" dirty="0">
              <a:solidFill>
                <a:srgbClr val="000000"/>
              </a:solidFill>
              <a:latin typeface="メイリオ" panose="020B0604030504040204" pitchFamily="50" charset="-128"/>
              <a:ea typeface="メイリオ" panose="020B0604030504040204" pitchFamily="50" charset="-128"/>
            </a:endParaRPr>
          </a:p>
          <a:p>
            <a:pPr fontAlgn="base">
              <a:spcBef>
                <a:spcPct val="20000"/>
              </a:spcBef>
              <a:spcAft>
                <a:spcPct val="0"/>
              </a:spcAft>
              <a:buFont typeface="Arial" panose="020B0604020202020204" pitchFamily="34" charset="0"/>
              <a:buNone/>
            </a:pPr>
            <a:r>
              <a:rPr lang="ja-JP" altLang="ja-JP" sz="1172" dirty="0">
                <a:solidFill>
                  <a:srgbClr val="000000"/>
                </a:solidFill>
                <a:latin typeface="メイリオ" panose="020B0604030504040204" pitchFamily="50" charset="-128"/>
                <a:ea typeface="メイリオ" panose="020B0604030504040204" pitchFamily="50" charset="-128"/>
              </a:rPr>
              <a:t>　</a:t>
            </a:r>
            <a:r>
              <a:rPr lang="ja-JP" altLang="en-US" sz="1172" dirty="0">
                <a:solidFill>
                  <a:srgbClr val="000000"/>
                </a:solidFill>
                <a:latin typeface="メイリオ" panose="020B0604030504040204" pitchFamily="50" charset="-128"/>
                <a:ea typeface="メイリオ" panose="020B0604030504040204" pitchFamily="50" charset="-128"/>
              </a:rPr>
              <a:t>学ぶことができる</a:t>
            </a:r>
            <a:r>
              <a:rPr lang="en-US" altLang="ja-JP" sz="1172" dirty="0">
                <a:solidFill>
                  <a:srgbClr val="000000"/>
                </a:solidFill>
                <a:latin typeface="メイリオ" panose="020B0604030504040204" pitchFamily="50" charset="-128"/>
                <a:ea typeface="メイリオ" panose="020B0604030504040204" pitchFamily="50" charset="-128"/>
              </a:rPr>
              <a:t>IT</a:t>
            </a:r>
            <a:r>
              <a:rPr lang="ja-JP" altLang="en-US" sz="1172" dirty="0">
                <a:solidFill>
                  <a:srgbClr val="000000"/>
                </a:solidFill>
                <a:latin typeface="メイリオ" panose="020B0604030504040204" pitchFamily="50" charset="-128"/>
                <a:ea typeface="メイリオ" panose="020B0604030504040204" pitchFamily="50" charset="-128"/>
              </a:rPr>
              <a:t>支援サービスを提供中。</a:t>
            </a:r>
            <a:endParaRPr lang="en-US" altLang="ja-JP" sz="1172" dirty="0">
              <a:solidFill>
                <a:srgbClr val="000000"/>
              </a:solidFill>
              <a:latin typeface="メイリオ" panose="020B0604030504040204" pitchFamily="50" charset="-128"/>
              <a:ea typeface="メイリオ" panose="020B0604030504040204" pitchFamily="50" charset="-128"/>
            </a:endParaRPr>
          </a:p>
        </p:txBody>
      </p:sp>
      <p:pic>
        <p:nvPicPr>
          <p:cNvPr id="7" name="図 6" descr="スクリーンショット 2017-02-17 10.19.00.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7131" y="5811715"/>
            <a:ext cx="2074985" cy="621323"/>
          </a:xfrm>
          <a:prstGeom prst="rect">
            <a:avLst/>
          </a:prstGeom>
        </p:spPr>
      </p:pic>
      <p:pic>
        <p:nvPicPr>
          <p:cNvPr id="2" name="図 1" descr="スクリーンショット 2017-08-22 5.54.2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00257" y="4556055"/>
            <a:ext cx="2316683" cy="1116972"/>
          </a:xfrm>
          <a:prstGeom prst="rect">
            <a:avLst/>
          </a:prstGeom>
        </p:spPr>
      </p:pic>
      <p:pic>
        <p:nvPicPr>
          <p:cNvPr id="3" name="図 2" descr="スクリーンショット 2017-08-22 5.54.20.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75309" y="4632255"/>
            <a:ext cx="2291862" cy="1025959"/>
          </a:xfrm>
          <a:prstGeom prst="rect">
            <a:avLst/>
          </a:prstGeom>
        </p:spPr>
      </p:pic>
      <p:pic>
        <p:nvPicPr>
          <p:cNvPr id="4" name="図 3" descr="スクリーンショット 2017-08-22 5.54.09.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8959" y="4585363"/>
            <a:ext cx="2217397" cy="1323819"/>
          </a:xfrm>
          <a:prstGeom prst="rect">
            <a:avLst/>
          </a:prstGeom>
        </p:spPr>
      </p:pic>
      <p:sp>
        <p:nvSpPr>
          <p:cNvPr id="5" name="テキスト ボックス 4"/>
          <p:cNvSpPr txBox="1"/>
          <p:nvPr/>
        </p:nvSpPr>
        <p:spPr>
          <a:xfrm>
            <a:off x="1903348" y="3830177"/>
            <a:ext cx="5216769" cy="844062"/>
          </a:xfrm>
          <a:prstGeom prst="rect">
            <a:avLst/>
          </a:prstGeom>
          <a:noFill/>
        </p:spPr>
        <p:txBody>
          <a:bodyPr wrap="none" lIns="0" tIns="0" rIns="0" bIns="0" rtlCol="0" anchor="t">
            <a:noAutofit/>
          </a:bodyPr>
          <a:lstStyle/>
          <a:p>
            <a:pPr algn="just" rtl="0" fontAlgn="base">
              <a:lnSpc>
                <a:spcPct val="125000"/>
              </a:lnSpc>
              <a:spcBef>
                <a:spcPct val="0"/>
              </a:spcBef>
              <a:spcAft>
                <a:spcPct val="0"/>
              </a:spcAft>
            </a:pPr>
            <a:r>
              <a:rPr lang="en-US" altLang="ja-JP" sz="1292" dirty="0" err="1">
                <a:solidFill>
                  <a:srgbClr val="000000"/>
                </a:solidFill>
                <a:latin typeface="ＭＳ Ｐゴシック" panose="020B0600070205080204" pitchFamily="50" charset="-128"/>
                <a:ea typeface="ＭＳ Ｐゴシック" panose="020B0600070205080204" pitchFamily="50" charset="-128"/>
              </a:rPr>
              <a:t>KidsDo</a:t>
            </a:r>
            <a:r>
              <a:rPr lang="ja-JP" altLang="en-US" sz="1292">
                <a:solidFill>
                  <a:srgbClr val="000000"/>
                </a:solidFill>
                <a:latin typeface="ＭＳ Ｐゴシック" panose="020B0600070205080204" pitchFamily="50" charset="-128"/>
                <a:ea typeface="ＭＳ Ｐゴシック" panose="020B0600070205080204" pitchFamily="50" charset="-128"/>
              </a:rPr>
              <a:t>の教材制作は、小林氏の監修の元、</a:t>
            </a:r>
            <a:endParaRPr lang="en-US" altLang="ja-JP" sz="1292" dirty="0">
              <a:solidFill>
                <a:srgbClr val="000000"/>
              </a:solidFill>
              <a:latin typeface="ＭＳ Ｐゴシック" panose="020B0600070205080204" pitchFamily="50" charset="-128"/>
              <a:ea typeface="ＭＳ Ｐゴシック" panose="020B0600070205080204" pitchFamily="50" charset="-128"/>
            </a:endParaRPr>
          </a:p>
          <a:p>
            <a:pPr algn="just" rtl="0" fontAlgn="base">
              <a:lnSpc>
                <a:spcPct val="125000"/>
              </a:lnSpc>
              <a:spcBef>
                <a:spcPct val="0"/>
              </a:spcBef>
              <a:spcAft>
                <a:spcPct val="0"/>
              </a:spcAft>
            </a:pPr>
            <a:r>
              <a:rPr lang="ja-JP" altLang="en-US" sz="1292">
                <a:solidFill>
                  <a:srgbClr val="000000"/>
                </a:solidFill>
                <a:latin typeface="ＭＳ Ｐゴシック" panose="020B0600070205080204" pitchFamily="50" charset="-128"/>
                <a:ea typeface="ＭＳ Ｐゴシック" panose="020B0600070205080204" pitchFamily="50" charset="-128"/>
              </a:rPr>
              <a:t>幼児、児童</a:t>
            </a:r>
            <a:r>
              <a:rPr lang="ja-JP" altLang="en-US" sz="1292" dirty="0">
                <a:solidFill>
                  <a:srgbClr val="000000"/>
                </a:solidFill>
                <a:latin typeface="ＭＳ Ｐゴシック" panose="020B0600070205080204" pitchFamily="50" charset="-128"/>
                <a:ea typeface="ＭＳ Ｐゴシック" panose="020B0600070205080204" pitchFamily="50" charset="-128"/>
              </a:rPr>
              <a:t>教育、心理学、子供向けイラストの専門メンバーで構成しています。</a:t>
            </a:r>
            <a:endParaRPr lang="en-US" altLang="ja-JP" sz="1292" dirty="0">
              <a:solidFill>
                <a:srgbClr val="000000"/>
              </a:solidFill>
              <a:latin typeface="ＭＳ Ｐゴシック" panose="020B0600070205080204" pitchFamily="50" charset="-128"/>
              <a:ea typeface="ＭＳ Ｐゴシック" panose="020B0600070205080204" pitchFamily="50" charset="-128"/>
            </a:endParaRPr>
          </a:p>
          <a:p>
            <a:pPr algn="just" rtl="0" fontAlgn="base">
              <a:lnSpc>
                <a:spcPct val="125000"/>
              </a:lnSpc>
              <a:spcBef>
                <a:spcPct val="0"/>
              </a:spcBef>
              <a:spcAft>
                <a:spcPct val="0"/>
              </a:spcAft>
            </a:pPr>
            <a:endParaRPr lang="ja-JP" altLang="en-US" sz="1292" dirty="0">
              <a:solidFill>
                <a:srgbClr val="000000"/>
              </a:solidFill>
              <a:latin typeface="ＭＳ Ｐゴシック" panose="020B0600070205080204" pitchFamily="50" charset="-128"/>
              <a:ea typeface="ＭＳ Ｐゴシック" panose="020B0600070205080204" pitchFamily="50" charset="-128"/>
            </a:endParaRPr>
          </a:p>
        </p:txBody>
      </p:sp>
      <p:pic>
        <p:nvPicPr>
          <p:cNvPr id="6" name="図 5">
            <a:extLst>
              <a:ext uri="{FF2B5EF4-FFF2-40B4-BE49-F238E27FC236}">
                <a16:creationId xmlns:a16="http://schemas.microsoft.com/office/drawing/2014/main" id="{E9A7F93C-1369-BBD8-AFFE-C975259A6424}"/>
              </a:ext>
            </a:extLst>
          </p:cNvPr>
          <p:cNvPicPr>
            <a:picLocks noChangeAspect="1"/>
          </p:cNvPicPr>
          <p:nvPr/>
        </p:nvPicPr>
        <p:blipFill>
          <a:blip r:embed="rId8"/>
          <a:stretch>
            <a:fillRect/>
          </a:stretch>
        </p:blipFill>
        <p:spPr>
          <a:xfrm>
            <a:off x="0" y="0"/>
            <a:ext cx="9144000" cy="256478"/>
          </a:xfrm>
          <a:prstGeom prst="rect">
            <a:avLst/>
          </a:prstGeom>
        </p:spPr>
      </p:pic>
      <p:pic>
        <p:nvPicPr>
          <p:cNvPr id="8" name="図 7">
            <a:extLst>
              <a:ext uri="{FF2B5EF4-FFF2-40B4-BE49-F238E27FC236}">
                <a16:creationId xmlns:a16="http://schemas.microsoft.com/office/drawing/2014/main" id="{B9106C44-3CBF-528A-A8ED-733BE5052C30}"/>
              </a:ext>
            </a:extLst>
          </p:cNvPr>
          <p:cNvPicPr>
            <a:picLocks noChangeAspect="1"/>
          </p:cNvPicPr>
          <p:nvPr/>
        </p:nvPicPr>
        <p:blipFill>
          <a:blip r:embed="rId8"/>
          <a:stretch>
            <a:fillRect/>
          </a:stretch>
        </p:blipFill>
        <p:spPr>
          <a:xfrm>
            <a:off x="0" y="6601522"/>
            <a:ext cx="9144000" cy="256478"/>
          </a:xfrm>
          <a:prstGeom prst="rect">
            <a:avLst/>
          </a:prstGeom>
        </p:spPr>
      </p:pic>
      <p:cxnSp>
        <p:nvCxnSpPr>
          <p:cNvPr id="9" name="直線コネクタ 8">
            <a:extLst>
              <a:ext uri="{FF2B5EF4-FFF2-40B4-BE49-F238E27FC236}">
                <a16:creationId xmlns:a16="http://schemas.microsoft.com/office/drawing/2014/main" id="{CD3C373D-1DAF-C60C-4589-30549EFB4425}"/>
              </a:ext>
            </a:extLst>
          </p:cNvPr>
          <p:cNvCxnSpPr/>
          <p:nvPr/>
        </p:nvCxnSpPr>
        <p:spPr>
          <a:xfrm>
            <a:off x="83862" y="800672"/>
            <a:ext cx="8961300" cy="0"/>
          </a:xfrm>
          <a:prstGeom prst="line">
            <a:avLst/>
          </a:prstGeom>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29147049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256478"/>
          </a:xfrm>
          <a:prstGeom prst="rect">
            <a:avLst/>
          </a:prstGeom>
        </p:spPr>
      </p:pic>
      <p:pic>
        <p:nvPicPr>
          <p:cNvPr id="5" name="図 4"/>
          <p:cNvPicPr>
            <a:picLocks noChangeAspect="1"/>
          </p:cNvPicPr>
          <p:nvPr/>
        </p:nvPicPr>
        <p:blipFill>
          <a:blip r:embed="rId2"/>
          <a:stretch>
            <a:fillRect/>
          </a:stretch>
        </p:blipFill>
        <p:spPr>
          <a:xfrm>
            <a:off x="0" y="6601522"/>
            <a:ext cx="9144000" cy="256478"/>
          </a:xfrm>
          <a:prstGeom prst="rect">
            <a:avLst/>
          </a:prstGeom>
        </p:spPr>
      </p:pic>
      <p:sp>
        <p:nvSpPr>
          <p:cNvPr id="3" name="テキスト ボックス 2"/>
          <p:cNvSpPr txBox="1"/>
          <p:nvPr/>
        </p:nvSpPr>
        <p:spPr>
          <a:xfrm>
            <a:off x="83866" y="371430"/>
            <a:ext cx="6996523" cy="369332"/>
          </a:xfrm>
          <a:prstGeom prst="rect">
            <a:avLst/>
          </a:prstGeom>
          <a:noFill/>
        </p:spPr>
        <p:txBody>
          <a:bodyPr wrap="square" rtlCol="0">
            <a:spAutoFit/>
          </a:bodyPr>
          <a:lstStyle/>
          <a:p>
            <a:r>
              <a:rPr kumimoji="1" lang="en-US" altLang="ja-JP" dirty="0"/>
              <a:t>FACE6</a:t>
            </a:r>
            <a:r>
              <a:rPr kumimoji="1" lang="ja-JP" altLang="en-US" dirty="0"/>
              <a:t>　クラウドマネージメント協会のご紹介</a:t>
            </a:r>
          </a:p>
        </p:txBody>
      </p:sp>
      <p:cxnSp>
        <p:nvCxnSpPr>
          <p:cNvPr id="7" name="直線コネクタ 6"/>
          <p:cNvCxnSpPr/>
          <p:nvPr/>
        </p:nvCxnSpPr>
        <p:spPr>
          <a:xfrm>
            <a:off x="83862" y="800672"/>
            <a:ext cx="8961300" cy="0"/>
          </a:xfrm>
          <a:prstGeom prst="line">
            <a:avLst/>
          </a:prstGeom>
        </p:spPr>
        <p:style>
          <a:lnRef idx="2">
            <a:schemeClr val="accent3"/>
          </a:lnRef>
          <a:fillRef idx="0">
            <a:schemeClr val="accent3"/>
          </a:fillRef>
          <a:effectRef idx="1">
            <a:schemeClr val="accent3"/>
          </a:effectRef>
          <a:fontRef idx="minor">
            <a:schemeClr val="tx1"/>
          </a:fontRef>
        </p:style>
      </p:cxnSp>
      <p:sp>
        <p:nvSpPr>
          <p:cNvPr id="6" name="コンテンツ プレースホルダー 2"/>
          <p:cNvSpPr txBox="1">
            <a:spLocks/>
          </p:cNvSpPr>
          <p:nvPr/>
        </p:nvSpPr>
        <p:spPr>
          <a:xfrm>
            <a:off x="5138383" y="3034009"/>
            <a:ext cx="4005618" cy="3567513"/>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kumimoji="1"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kumimoji="1"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kumimoji="1"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9pPr>
          </a:lstStyle>
          <a:p>
            <a:pPr algn="l"/>
            <a:r>
              <a:rPr lang="ja-JP" altLang="en-US" sz="1100" dirty="0">
                <a:solidFill>
                  <a:srgbClr val="000000"/>
                </a:solidFill>
                <a:latin typeface="メイリオ"/>
                <a:ea typeface="メイリオ"/>
                <a:cs typeface="メイリオ"/>
              </a:rPr>
              <a:t>株式会社インターロジック</a:t>
            </a:r>
            <a:endParaRPr lang="en-US" altLang="ja-JP" sz="1100" dirty="0">
              <a:solidFill>
                <a:srgbClr val="000000"/>
              </a:solidFill>
              <a:latin typeface="メイリオ"/>
              <a:ea typeface="メイリオ"/>
              <a:cs typeface="メイリオ"/>
            </a:endParaRPr>
          </a:p>
          <a:p>
            <a:pPr algn="l"/>
            <a:r>
              <a:rPr lang="en-US" altLang="ja-JP" sz="1100" dirty="0">
                <a:solidFill>
                  <a:srgbClr val="000000"/>
                </a:solidFill>
                <a:latin typeface="メイリオ"/>
                <a:ea typeface="メイリオ"/>
                <a:cs typeface="メイリオ"/>
              </a:rPr>
              <a:t>http://</a:t>
            </a:r>
            <a:r>
              <a:rPr lang="en-US" altLang="ja-JP" sz="1100" dirty="0" err="1">
                <a:solidFill>
                  <a:srgbClr val="000000"/>
                </a:solidFill>
                <a:latin typeface="メイリオ"/>
                <a:ea typeface="メイリオ"/>
                <a:cs typeface="メイリオ"/>
              </a:rPr>
              <a:t>interlogic.jp</a:t>
            </a:r>
            <a:r>
              <a:rPr lang="en-US" altLang="ja-JP" sz="1100" dirty="0">
                <a:solidFill>
                  <a:srgbClr val="000000"/>
                </a:solidFill>
                <a:latin typeface="メイリオ"/>
                <a:ea typeface="メイリオ"/>
                <a:cs typeface="メイリオ"/>
              </a:rPr>
              <a:t>/</a:t>
            </a:r>
          </a:p>
          <a:p>
            <a:pPr algn="l"/>
            <a:r>
              <a:rPr lang="en-US" altLang="ja-JP" sz="1100" dirty="0">
                <a:solidFill>
                  <a:srgbClr val="000000"/>
                </a:solidFill>
                <a:latin typeface="メイリオ"/>
                <a:ea typeface="メイリオ"/>
                <a:cs typeface="メイリオ"/>
              </a:rPr>
              <a:t>【</a:t>
            </a:r>
            <a:r>
              <a:rPr lang="ja-JP" altLang="en-US" sz="1100" dirty="0">
                <a:solidFill>
                  <a:srgbClr val="000000"/>
                </a:solidFill>
                <a:latin typeface="メイリオ"/>
                <a:ea typeface="メイリオ"/>
                <a:cs typeface="メイリオ"/>
              </a:rPr>
              <a:t>設立</a:t>
            </a:r>
            <a:r>
              <a:rPr lang="en-US" altLang="ja-JP" sz="1100" dirty="0">
                <a:solidFill>
                  <a:srgbClr val="000000"/>
                </a:solidFill>
                <a:latin typeface="メイリオ"/>
                <a:ea typeface="メイリオ"/>
                <a:cs typeface="メイリオ"/>
              </a:rPr>
              <a:t>】</a:t>
            </a:r>
            <a:r>
              <a:rPr lang="ja-JP" altLang="en-US" sz="1100" dirty="0">
                <a:solidFill>
                  <a:srgbClr val="000000"/>
                </a:solidFill>
                <a:latin typeface="メイリオ"/>
                <a:ea typeface="メイリオ"/>
                <a:cs typeface="メイリオ"/>
              </a:rPr>
              <a:t>	平成</a:t>
            </a:r>
            <a:r>
              <a:rPr lang="en-US" altLang="ja-JP" sz="1100" dirty="0">
                <a:solidFill>
                  <a:srgbClr val="000000"/>
                </a:solidFill>
                <a:latin typeface="メイリオ"/>
                <a:ea typeface="メイリオ"/>
                <a:cs typeface="メイリオ"/>
              </a:rPr>
              <a:t>12</a:t>
            </a:r>
            <a:r>
              <a:rPr lang="ja-JP" altLang="en-US" sz="1100" dirty="0">
                <a:solidFill>
                  <a:srgbClr val="000000"/>
                </a:solidFill>
                <a:latin typeface="メイリオ"/>
                <a:ea typeface="メイリオ"/>
                <a:cs typeface="メイリオ"/>
              </a:rPr>
              <a:t>年</a:t>
            </a:r>
            <a:r>
              <a:rPr lang="en-US" altLang="ja-JP" sz="1100" dirty="0">
                <a:solidFill>
                  <a:srgbClr val="000000"/>
                </a:solidFill>
                <a:latin typeface="メイリオ"/>
                <a:ea typeface="メイリオ"/>
                <a:cs typeface="メイリオ"/>
              </a:rPr>
              <a:t>9</a:t>
            </a:r>
            <a:r>
              <a:rPr lang="ja-JP" altLang="en-US" sz="1100" dirty="0">
                <a:solidFill>
                  <a:srgbClr val="000000"/>
                </a:solidFill>
                <a:latin typeface="メイリオ"/>
                <a:ea typeface="メイリオ"/>
                <a:cs typeface="メイリオ"/>
              </a:rPr>
              <a:t>月</a:t>
            </a:r>
            <a:r>
              <a:rPr lang="en-US" altLang="ja-JP" sz="1100" dirty="0">
                <a:solidFill>
                  <a:srgbClr val="000000"/>
                </a:solidFill>
                <a:latin typeface="メイリオ"/>
                <a:ea typeface="メイリオ"/>
                <a:cs typeface="メイリオ"/>
              </a:rPr>
              <a:t>7</a:t>
            </a:r>
            <a:r>
              <a:rPr lang="ja-JP" altLang="en-US" sz="1100" dirty="0">
                <a:solidFill>
                  <a:srgbClr val="000000"/>
                </a:solidFill>
                <a:latin typeface="メイリオ"/>
                <a:ea typeface="メイリオ"/>
                <a:cs typeface="メイリオ"/>
              </a:rPr>
              <a:t>日</a:t>
            </a:r>
          </a:p>
          <a:p>
            <a:pPr algn="l"/>
            <a:r>
              <a:rPr lang="en-US" altLang="ja-JP" sz="1100" dirty="0">
                <a:solidFill>
                  <a:srgbClr val="000000"/>
                </a:solidFill>
                <a:latin typeface="メイリオ"/>
                <a:ea typeface="メイリオ"/>
                <a:cs typeface="メイリオ"/>
              </a:rPr>
              <a:t>【</a:t>
            </a:r>
            <a:r>
              <a:rPr lang="ja-JP" altLang="en-US" sz="1100" dirty="0">
                <a:solidFill>
                  <a:srgbClr val="000000"/>
                </a:solidFill>
                <a:latin typeface="メイリオ"/>
                <a:ea typeface="メイリオ"/>
                <a:cs typeface="メイリオ"/>
              </a:rPr>
              <a:t>資本金</a:t>
            </a:r>
            <a:r>
              <a:rPr lang="en-US" altLang="ja-JP" sz="1100" dirty="0">
                <a:solidFill>
                  <a:srgbClr val="000000"/>
                </a:solidFill>
                <a:latin typeface="メイリオ"/>
                <a:ea typeface="メイリオ"/>
                <a:cs typeface="メイリオ"/>
              </a:rPr>
              <a:t>】</a:t>
            </a:r>
            <a:r>
              <a:rPr lang="ja-JP" altLang="en-US" sz="1100" dirty="0">
                <a:solidFill>
                  <a:srgbClr val="000000"/>
                </a:solidFill>
                <a:latin typeface="メイリオ"/>
                <a:ea typeface="メイリオ"/>
                <a:cs typeface="メイリオ"/>
              </a:rPr>
              <a:t>	</a:t>
            </a:r>
            <a:r>
              <a:rPr lang="en-US" altLang="ja-JP" sz="1100" dirty="0">
                <a:solidFill>
                  <a:srgbClr val="000000"/>
                </a:solidFill>
                <a:latin typeface="メイリオ"/>
                <a:ea typeface="メイリオ"/>
                <a:cs typeface="メイリオ"/>
              </a:rPr>
              <a:t>20,000,000</a:t>
            </a:r>
            <a:r>
              <a:rPr lang="ja-JP" altLang="en-US" sz="1100" dirty="0">
                <a:solidFill>
                  <a:srgbClr val="000000"/>
                </a:solidFill>
                <a:latin typeface="メイリオ"/>
                <a:ea typeface="メイリオ"/>
                <a:cs typeface="メイリオ"/>
              </a:rPr>
              <a:t>円</a:t>
            </a:r>
          </a:p>
          <a:p>
            <a:pPr algn="l"/>
            <a:r>
              <a:rPr lang="en-US" altLang="ja-JP" sz="1100" dirty="0">
                <a:solidFill>
                  <a:srgbClr val="000000"/>
                </a:solidFill>
                <a:latin typeface="メイリオ"/>
                <a:ea typeface="メイリオ"/>
                <a:cs typeface="メイリオ"/>
              </a:rPr>
              <a:t>【</a:t>
            </a:r>
            <a:r>
              <a:rPr lang="ja-JP" altLang="en-US" sz="1100" dirty="0">
                <a:solidFill>
                  <a:srgbClr val="000000"/>
                </a:solidFill>
                <a:latin typeface="メイリオ"/>
                <a:ea typeface="メイリオ"/>
                <a:cs typeface="メイリオ"/>
              </a:rPr>
              <a:t>代表者</a:t>
            </a:r>
            <a:r>
              <a:rPr lang="en-US" altLang="ja-JP" sz="1100" dirty="0">
                <a:solidFill>
                  <a:srgbClr val="000000"/>
                </a:solidFill>
                <a:latin typeface="メイリオ"/>
                <a:ea typeface="メイリオ"/>
                <a:cs typeface="メイリオ"/>
              </a:rPr>
              <a:t>】</a:t>
            </a:r>
            <a:r>
              <a:rPr lang="ja-JP" altLang="en-US" sz="1100" dirty="0">
                <a:solidFill>
                  <a:srgbClr val="000000"/>
                </a:solidFill>
                <a:latin typeface="メイリオ"/>
                <a:ea typeface="メイリオ"/>
                <a:cs typeface="メイリオ"/>
              </a:rPr>
              <a:t>	代表取締役 原田光治</a:t>
            </a:r>
          </a:p>
          <a:p>
            <a:pPr algn="l"/>
            <a:r>
              <a:rPr lang="en-US" altLang="ja-JP" sz="1100" dirty="0">
                <a:solidFill>
                  <a:srgbClr val="000000"/>
                </a:solidFill>
                <a:latin typeface="メイリオ"/>
                <a:ea typeface="メイリオ"/>
                <a:cs typeface="メイリオ"/>
              </a:rPr>
              <a:t>【</a:t>
            </a:r>
            <a:r>
              <a:rPr lang="ja-JP" altLang="en-US" sz="1100" dirty="0">
                <a:solidFill>
                  <a:srgbClr val="000000"/>
                </a:solidFill>
                <a:latin typeface="メイリオ"/>
                <a:ea typeface="メイリオ"/>
                <a:cs typeface="メイリオ"/>
              </a:rPr>
              <a:t>事業内容</a:t>
            </a:r>
            <a:r>
              <a:rPr lang="en-US" altLang="ja-JP" sz="1100" dirty="0">
                <a:solidFill>
                  <a:srgbClr val="000000"/>
                </a:solidFill>
                <a:latin typeface="メイリオ"/>
                <a:ea typeface="メイリオ"/>
                <a:cs typeface="メイリオ"/>
              </a:rPr>
              <a:t>】</a:t>
            </a:r>
            <a:r>
              <a:rPr lang="ja-JP" altLang="en-US" sz="1100" dirty="0">
                <a:solidFill>
                  <a:srgbClr val="000000"/>
                </a:solidFill>
                <a:latin typeface="メイリオ"/>
                <a:ea typeface="メイリオ"/>
                <a:cs typeface="メイリオ"/>
              </a:rPr>
              <a:t>	</a:t>
            </a:r>
            <a:endParaRPr lang="en-US" altLang="ja-JP" sz="1100" dirty="0">
              <a:solidFill>
                <a:srgbClr val="000000"/>
              </a:solidFill>
              <a:latin typeface="メイリオ"/>
              <a:ea typeface="メイリオ"/>
              <a:cs typeface="メイリオ"/>
            </a:endParaRPr>
          </a:p>
          <a:p>
            <a:pPr algn="l"/>
            <a:r>
              <a:rPr lang="ja-JP" altLang="ja-JP" sz="1100" dirty="0">
                <a:solidFill>
                  <a:srgbClr val="000000"/>
                </a:solidFill>
                <a:latin typeface="メイリオ"/>
                <a:ea typeface="メイリオ"/>
                <a:cs typeface="メイリオ"/>
              </a:rPr>
              <a:t>　</a:t>
            </a:r>
            <a:r>
              <a:rPr lang="ja-JP" altLang="en-US" sz="1100" dirty="0">
                <a:solidFill>
                  <a:srgbClr val="000000"/>
                </a:solidFill>
                <a:latin typeface="メイリオ"/>
                <a:ea typeface="メイリオ"/>
                <a:cs typeface="メイリオ"/>
              </a:rPr>
              <a:t>経営支援事業</a:t>
            </a:r>
          </a:p>
          <a:p>
            <a:pPr algn="l"/>
            <a:r>
              <a:rPr lang="ja-JP" altLang="en-US" sz="1100" dirty="0">
                <a:solidFill>
                  <a:srgbClr val="000000"/>
                </a:solidFill>
                <a:latin typeface="メイリオ"/>
                <a:ea typeface="メイリオ"/>
                <a:cs typeface="メイリオ"/>
              </a:rPr>
              <a:t>　新規事業開発支援事業　</a:t>
            </a:r>
          </a:p>
          <a:p>
            <a:pPr algn="l"/>
            <a:r>
              <a:rPr lang="ja-JP" altLang="en-US" sz="1100" dirty="0">
                <a:solidFill>
                  <a:srgbClr val="000000"/>
                </a:solidFill>
                <a:latin typeface="メイリオ"/>
                <a:ea typeface="メイリオ"/>
                <a:cs typeface="メイリオ"/>
              </a:rPr>
              <a:t>　ビジネススクールの運営</a:t>
            </a:r>
          </a:p>
          <a:p>
            <a:pPr algn="l"/>
            <a:r>
              <a:rPr lang="ja-JP" altLang="en-US" sz="1100" dirty="0">
                <a:solidFill>
                  <a:srgbClr val="000000"/>
                </a:solidFill>
                <a:latin typeface="メイリオ"/>
                <a:ea typeface="メイリオ"/>
                <a:cs typeface="メイリオ"/>
              </a:rPr>
              <a:t>　コミュニケーションツールの開発</a:t>
            </a:r>
          </a:p>
          <a:p>
            <a:pPr algn="l"/>
            <a:r>
              <a:rPr lang="ja-JP" altLang="en-US" sz="1100" dirty="0">
                <a:solidFill>
                  <a:srgbClr val="000000"/>
                </a:solidFill>
                <a:latin typeface="メイリオ"/>
                <a:ea typeface="メイリオ"/>
                <a:cs typeface="メイリオ"/>
              </a:rPr>
              <a:t>　教育型職業紹介事業　</a:t>
            </a:r>
            <a:endParaRPr lang="en-US" altLang="ja-JP" sz="1100" dirty="0">
              <a:solidFill>
                <a:srgbClr val="000000"/>
              </a:solidFill>
              <a:latin typeface="メイリオ"/>
              <a:ea typeface="メイリオ"/>
              <a:cs typeface="メイリオ"/>
            </a:endParaRPr>
          </a:p>
          <a:p>
            <a:pPr algn="l"/>
            <a:r>
              <a:rPr lang="ja-JP" altLang="en-US" sz="1100" dirty="0">
                <a:solidFill>
                  <a:srgbClr val="000000"/>
                </a:solidFill>
                <a:latin typeface="メイリオ"/>
                <a:ea typeface="メイリオ"/>
                <a:cs typeface="メイリオ"/>
              </a:rPr>
              <a:t>　許認可番号	職業紹介事業（</a:t>
            </a:r>
            <a:r>
              <a:rPr lang="en-US" altLang="ja-JP" sz="1100" dirty="0">
                <a:solidFill>
                  <a:srgbClr val="000000"/>
                </a:solidFill>
                <a:latin typeface="メイリオ"/>
                <a:ea typeface="メイリオ"/>
                <a:cs typeface="メイリオ"/>
              </a:rPr>
              <a:t>34-</a:t>
            </a:r>
            <a:r>
              <a:rPr lang="ja-JP" altLang="en-US" sz="1100" dirty="0">
                <a:solidFill>
                  <a:srgbClr val="000000"/>
                </a:solidFill>
                <a:latin typeface="メイリオ"/>
                <a:ea typeface="メイリオ"/>
                <a:cs typeface="メイリオ"/>
              </a:rPr>
              <a:t>ユ</a:t>
            </a:r>
            <a:r>
              <a:rPr lang="en-US" altLang="ja-JP" sz="1100" dirty="0">
                <a:solidFill>
                  <a:srgbClr val="000000"/>
                </a:solidFill>
                <a:latin typeface="メイリオ"/>
                <a:ea typeface="メイリオ"/>
                <a:cs typeface="メイリオ"/>
              </a:rPr>
              <a:t>-300013</a:t>
            </a:r>
            <a:r>
              <a:rPr lang="ja-JP" altLang="en-US" sz="1100" dirty="0">
                <a:solidFill>
                  <a:srgbClr val="000000"/>
                </a:solidFill>
                <a:latin typeface="メイリオ"/>
                <a:ea typeface="メイリオ"/>
                <a:cs typeface="メイリオ"/>
              </a:rPr>
              <a:t>）</a:t>
            </a:r>
          </a:p>
          <a:p>
            <a:pPr algn="l"/>
            <a:r>
              <a:rPr lang="en-US" altLang="ja-JP" sz="1100" dirty="0">
                <a:solidFill>
                  <a:srgbClr val="000000"/>
                </a:solidFill>
                <a:latin typeface="メイリオ"/>
                <a:ea typeface="メイリオ"/>
                <a:cs typeface="メイリオ"/>
              </a:rPr>
              <a:t>【</a:t>
            </a:r>
            <a:r>
              <a:rPr lang="ja-JP" altLang="en-US" sz="1100" dirty="0">
                <a:solidFill>
                  <a:srgbClr val="000000"/>
                </a:solidFill>
                <a:latin typeface="メイリオ"/>
                <a:ea typeface="メイリオ"/>
                <a:cs typeface="メイリオ"/>
              </a:rPr>
              <a:t>所在地</a:t>
            </a:r>
            <a:r>
              <a:rPr lang="en-US" altLang="ja-JP" sz="1100" dirty="0">
                <a:solidFill>
                  <a:srgbClr val="000000"/>
                </a:solidFill>
                <a:latin typeface="メイリオ"/>
                <a:ea typeface="メイリオ"/>
                <a:cs typeface="メイリオ"/>
              </a:rPr>
              <a:t>】</a:t>
            </a:r>
          </a:p>
          <a:p>
            <a:pPr algn="l"/>
            <a:r>
              <a:rPr lang="ja-JP" altLang="en-US" sz="1100" dirty="0">
                <a:solidFill>
                  <a:srgbClr val="000000"/>
                </a:solidFill>
                <a:latin typeface="メイリオ"/>
                <a:ea typeface="メイリオ"/>
                <a:cs typeface="メイリオ"/>
              </a:rPr>
              <a:t>　</a:t>
            </a:r>
            <a:r>
              <a:rPr lang="en-US" altLang="ja-JP" sz="1100" dirty="0">
                <a:solidFill>
                  <a:srgbClr val="000000"/>
                </a:solidFill>
                <a:latin typeface="メイリオ"/>
                <a:ea typeface="メイリオ"/>
                <a:cs typeface="メイリオ"/>
              </a:rPr>
              <a:t>〒733-0011  </a:t>
            </a:r>
          </a:p>
          <a:p>
            <a:pPr algn="l"/>
            <a:r>
              <a:rPr lang="ja-JP" altLang="en-US" sz="1100" dirty="0">
                <a:solidFill>
                  <a:srgbClr val="000000"/>
                </a:solidFill>
                <a:latin typeface="メイリオ"/>
                <a:ea typeface="メイリオ"/>
                <a:cs typeface="メイリオ"/>
              </a:rPr>
              <a:t>　広島県広島市西区横川町</a:t>
            </a:r>
            <a:r>
              <a:rPr lang="en-US" altLang="ja-JP" sz="1100" dirty="0">
                <a:solidFill>
                  <a:srgbClr val="000000"/>
                </a:solidFill>
                <a:latin typeface="メイリオ"/>
                <a:ea typeface="メイリオ"/>
                <a:cs typeface="メイリオ"/>
              </a:rPr>
              <a:t>2</a:t>
            </a:r>
            <a:r>
              <a:rPr lang="ja-JP" altLang="en-US" sz="1100" dirty="0">
                <a:solidFill>
                  <a:srgbClr val="000000"/>
                </a:solidFill>
                <a:latin typeface="メイリオ"/>
                <a:ea typeface="メイリオ"/>
                <a:cs typeface="メイリオ"/>
              </a:rPr>
              <a:t>丁目</a:t>
            </a:r>
            <a:r>
              <a:rPr lang="en-US" altLang="ja-JP" sz="1100" dirty="0">
                <a:solidFill>
                  <a:srgbClr val="000000"/>
                </a:solidFill>
                <a:latin typeface="メイリオ"/>
                <a:ea typeface="メイリオ"/>
                <a:cs typeface="メイリオ"/>
              </a:rPr>
              <a:t>9-1</a:t>
            </a:r>
            <a:r>
              <a:rPr lang="ja-JP" altLang="en-US" sz="1100" dirty="0">
                <a:solidFill>
                  <a:srgbClr val="000000"/>
                </a:solidFill>
                <a:latin typeface="メイリオ"/>
                <a:ea typeface="メイリオ"/>
                <a:cs typeface="メイリオ"/>
              </a:rPr>
              <a:t>　</a:t>
            </a:r>
          </a:p>
          <a:p>
            <a:pPr algn="l"/>
            <a:r>
              <a:rPr lang="ja-JP" altLang="en-US" sz="1100" dirty="0">
                <a:solidFill>
                  <a:srgbClr val="000000"/>
                </a:solidFill>
                <a:latin typeface="メイリオ"/>
                <a:ea typeface="メイリオ"/>
                <a:cs typeface="メイリオ"/>
              </a:rPr>
              <a:t>　マツモトビル</a:t>
            </a:r>
            <a:r>
              <a:rPr lang="en-US" altLang="ja-JP" sz="1100" dirty="0">
                <a:solidFill>
                  <a:srgbClr val="000000"/>
                </a:solidFill>
                <a:latin typeface="メイリオ"/>
                <a:ea typeface="メイリオ"/>
                <a:cs typeface="メイリオ"/>
              </a:rPr>
              <a:t>2F</a:t>
            </a:r>
          </a:p>
          <a:p>
            <a:pPr algn="l"/>
            <a:r>
              <a:rPr lang="ja-JP" altLang="en-US" sz="1100" dirty="0">
                <a:solidFill>
                  <a:srgbClr val="000000"/>
                </a:solidFill>
                <a:latin typeface="メイリオ"/>
                <a:ea typeface="メイリオ"/>
                <a:cs typeface="メイリオ"/>
              </a:rPr>
              <a:t>　</a:t>
            </a:r>
            <a:r>
              <a:rPr lang="en-US" altLang="ja-JP" sz="1100" dirty="0">
                <a:solidFill>
                  <a:srgbClr val="000000"/>
                </a:solidFill>
                <a:latin typeface="メイリオ"/>
                <a:ea typeface="メイリオ"/>
                <a:cs typeface="メイリオ"/>
              </a:rPr>
              <a:t>Tel:082-297-1321</a:t>
            </a:r>
            <a:r>
              <a:rPr lang="ja-JP" altLang="en-US" sz="1100" dirty="0">
                <a:solidFill>
                  <a:srgbClr val="000000"/>
                </a:solidFill>
                <a:latin typeface="メイリオ"/>
                <a:ea typeface="メイリオ"/>
                <a:cs typeface="メイリオ"/>
              </a:rPr>
              <a:t>　</a:t>
            </a:r>
            <a:r>
              <a:rPr lang="en-US" altLang="ja-JP" sz="1100" dirty="0">
                <a:solidFill>
                  <a:srgbClr val="000000"/>
                </a:solidFill>
                <a:latin typeface="メイリオ"/>
                <a:ea typeface="メイリオ"/>
                <a:cs typeface="メイリオ"/>
              </a:rPr>
              <a:t>Fax:082-297-1322</a:t>
            </a:r>
            <a:endParaRPr lang="ja-JP" altLang="en-US" sz="1100" dirty="0">
              <a:solidFill>
                <a:srgbClr val="000000"/>
              </a:solidFill>
              <a:latin typeface="メイリオ"/>
              <a:ea typeface="メイリオ"/>
              <a:cs typeface="メイリオ"/>
            </a:endParaRPr>
          </a:p>
        </p:txBody>
      </p:sp>
      <p:sp>
        <p:nvSpPr>
          <p:cNvPr id="8" name="テキスト ボックス 7"/>
          <p:cNvSpPr txBox="1"/>
          <p:nvPr/>
        </p:nvSpPr>
        <p:spPr>
          <a:xfrm>
            <a:off x="317859" y="969943"/>
            <a:ext cx="8727303" cy="2062103"/>
          </a:xfrm>
          <a:prstGeom prst="rect">
            <a:avLst/>
          </a:prstGeom>
          <a:noFill/>
        </p:spPr>
        <p:txBody>
          <a:bodyPr wrap="square" rtlCol="0">
            <a:spAutoFit/>
          </a:bodyPr>
          <a:lstStyle/>
          <a:p>
            <a:r>
              <a:rPr lang="ja-JP" altLang="en-US" sz="1600" dirty="0">
                <a:latin typeface="メイリオ"/>
                <a:ea typeface="メイリオ"/>
                <a:cs typeface="メイリオ"/>
              </a:rPr>
              <a:t>弊社は「クラウドマネージメント協会</a:t>
            </a:r>
            <a:r>
              <a:rPr lang="ja-JP" altLang="en-US" sz="1600">
                <a:latin typeface="メイリオ"/>
                <a:ea typeface="メイリオ"/>
                <a:cs typeface="メイリオ"/>
              </a:rPr>
              <a:t>」の●●支部です。</a:t>
            </a:r>
            <a:endParaRPr lang="en-US" altLang="ja-JP" sz="1600" dirty="0">
              <a:latin typeface="メイリオ"/>
              <a:ea typeface="メイリオ"/>
              <a:cs typeface="メイリオ"/>
            </a:endParaRPr>
          </a:p>
          <a:p>
            <a:r>
              <a:rPr lang="ja-JP" altLang="en-US" sz="1600">
                <a:latin typeface="メイリオ"/>
                <a:ea typeface="メイリオ"/>
                <a:cs typeface="メイリオ"/>
              </a:rPr>
              <a:t>この</a:t>
            </a:r>
            <a:r>
              <a:rPr lang="ja-JP" altLang="en-US" sz="1600" dirty="0">
                <a:latin typeface="メイリオ"/>
                <a:ea typeface="メイリオ"/>
                <a:cs typeface="メイリオ"/>
              </a:rPr>
              <a:t>協会は、コミュニケーション分野において先進性があり、経営独自性のある印刷会社、広告代理店、メディア関連企業を中心に“</a:t>
            </a:r>
            <a:r>
              <a:rPr lang="en-US" altLang="ja-JP" sz="1600" dirty="0">
                <a:latin typeface="メイリオ"/>
                <a:ea typeface="メイリオ"/>
                <a:cs typeface="メイリオ"/>
              </a:rPr>
              <a:t>Crowds”</a:t>
            </a:r>
            <a:r>
              <a:rPr lang="ja-JP" altLang="en-US" sz="1600" dirty="0">
                <a:latin typeface="メイリオ"/>
                <a:ea typeface="メイリオ"/>
                <a:cs typeface="メイリオ"/>
              </a:rPr>
              <a:t>＝「集合知」による経営課題解決を目的として設立された団体</a:t>
            </a:r>
            <a:r>
              <a:rPr lang="ja-JP" altLang="en-US" sz="1600">
                <a:latin typeface="メイリオ"/>
                <a:ea typeface="メイリオ"/>
                <a:cs typeface="メイリオ"/>
              </a:rPr>
              <a:t>です。</a:t>
            </a:r>
            <a:endParaRPr lang="en-US" altLang="ja-JP" sz="1600" dirty="0">
              <a:latin typeface="メイリオ"/>
              <a:ea typeface="メイリオ"/>
              <a:cs typeface="メイリオ"/>
            </a:endParaRPr>
          </a:p>
          <a:p>
            <a:pPr defTabSz="945990" eaLnBrk="0" fontAlgn="base" hangingPunct="0">
              <a:spcBef>
                <a:spcPct val="0"/>
              </a:spcBef>
              <a:spcAft>
                <a:spcPct val="0"/>
              </a:spcAft>
            </a:pPr>
            <a:r>
              <a:rPr lang="ja-JP" altLang="en-US" sz="1600">
                <a:solidFill>
                  <a:prstClr val="black"/>
                </a:solidFill>
                <a:latin typeface="メイリオ" panose="020B0604030504040204" pitchFamily="50" charset="-128"/>
                <a:ea typeface="メイリオ" panose="020B0604030504040204" pitchFamily="50" charset="-128"/>
              </a:rPr>
              <a:t>全国に散らばる</a:t>
            </a:r>
            <a:r>
              <a:rPr lang="en-US" altLang="ja-JP" sz="1600" dirty="0">
                <a:solidFill>
                  <a:prstClr val="black"/>
                </a:solidFill>
                <a:latin typeface="メイリオ" panose="020B0604030504040204" pitchFamily="50" charset="-128"/>
                <a:ea typeface="メイリオ" panose="020B0604030504040204" pitchFamily="50" charset="-128"/>
              </a:rPr>
              <a:t>70</a:t>
            </a:r>
            <a:r>
              <a:rPr lang="ja-JP" altLang="en-US" sz="1600">
                <a:solidFill>
                  <a:prstClr val="black"/>
                </a:solidFill>
                <a:latin typeface="メイリオ" panose="020B0604030504040204" pitchFamily="50" charset="-128"/>
                <a:ea typeface="メイリオ" panose="020B0604030504040204" pitchFamily="50" charset="-128"/>
              </a:rPr>
              <a:t>社以上の協会企業が連携し、新たなビジネスモデルの構築に真剣に取り組んでいます。</a:t>
            </a:r>
            <a:r>
              <a:rPr lang="en-US" altLang="ja-JP" sz="1600" dirty="0" err="1">
                <a:solidFill>
                  <a:prstClr val="black"/>
                </a:solidFill>
                <a:latin typeface="メイリオ" panose="020B0604030504040204" pitchFamily="50" charset="-128"/>
                <a:ea typeface="メイリオ" panose="020B0604030504040204" pitchFamily="50" charset="-128"/>
              </a:rPr>
              <a:t>KidsDo</a:t>
            </a:r>
            <a:r>
              <a:rPr lang="ja-JP" altLang="en-US" sz="1600">
                <a:solidFill>
                  <a:prstClr val="black"/>
                </a:solidFill>
                <a:latin typeface="メイリオ" panose="020B0604030504040204" pitchFamily="50" charset="-128"/>
                <a:ea typeface="メイリオ" panose="020B0604030504040204" pitchFamily="50" charset="-128"/>
              </a:rPr>
              <a:t>はこの協会の共同参画事業として全国展開を進めています。</a:t>
            </a:r>
            <a:endParaRPr lang="en-US" altLang="ja-JP" sz="1600" dirty="0">
              <a:solidFill>
                <a:prstClr val="black"/>
              </a:solidFill>
              <a:latin typeface="メイリオ" panose="020B0604030504040204" pitchFamily="50" charset="-128"/>
              <a:ea typeface="メイリオ" panose="020B0604030504040204" pitchFamily="50" charset="-128"/>
            </a:endParaRPr>
          </a:p>
          <a:p>
            <a:endParaRPr lang="en-US" altLang="ja-JP" sz="1600" dirty="0">
              <a:latin typeface="メイリオ"/>
              <a:ea typeface="メイリオ"/>
              <a:cs typeface="メイリオ"/>
            </a:endParaRPr>
          </a:p>
          <a:p>
            <a:r>
              <a:rPr lang="en-US" altLang="ja-JP" sz="1600" dirty="0">
                <a:latin typeface="メイリオ"/>
                <a:ea typeface="メイリオ"/>
                <a:cs typeface="メイリオ"/>
              </a:rPr>
              <a:t>http://</a:t>
            </a:r>
            <a:r>
              <a:rPr lang="en-US" altLang="ja-JP" sz="1600" dirty="0" err="1">
                <a:latin typeface="メイリオ"/>
                <a:ea typeface="メイリオ"/>
                <a:cs typeface="メイリオ"/>
              </a:rPr>
              <a:t>cms-jp.com</a:t>
            </a:r>
            <a:r>
              <a:rPr lang="en-US" altLang="ja-JP" sz="1600" dirty="0">
                <a:latin typeface="メイリオ"/>
                <a:ea typeface="メイリオ"/>
                <a:cs typeface="メイリオ"/>
              </a:rPr>
              <a:t>/</a:t>
            </a:r>
            <a:endParaRPr kumimoji="1" lang="ja-JP" altLang="en-US" sz="1600" dirty="0">
              <a:latin typeface="メイリオ"/>
              <a:ea typeface="メイリオ"/>
              <a:cs typeface="メイリオ"/>
            </a:endParaRPr>
          </a:p>
        </p:txBody>
      </p:sp>
      <p:pic>
        <p:nvPicPr>
          <p:cNvPr id="10" name="図 9">
            <a:extLst>
              <a:ext uri="{FF2B5EF4-FFF2-40B4-BE49-F238E27FC236}">
                <a16:creationId xmlns:a16="http://schemas.microsoft.com/office/drawing/2014/main" id="{56F30CEC-FC08-8545-BE1D-82C0861F24E1}"/>
              </a:ext>
            </a:extLst>
          </p:cNvPr>
          <p:cNvPicPr>
            <a:picLocks noChangeAspect="1"/>
          </p:cNvPicPr>
          <p:nvPr/>
        </p:nvPicPr>
        <p:blipFill>
          <a:blip r:embed="rId3"/>
          <a:stretch>
            <a:fillRect/>
          </a:stretch>
        </p:blipFill>
        <p:spPr>
          <a:xfrm>
            <a:off x="599147" y="3335863"/>
            <a:ext cx="3852076" cy="3150707"/>
          </a:xfrm>
          <a:prstGeom prst="rect">
            <a:avLst/>
          </a:prstGeom>
        </p:spPr>
      </p:pic>
    </p:spTree>
    <p:extLst>
      <p:ext uri="{BB962C8B-B14F-4D97-AF65-F5344CB8AC3E}">
        <p14:creationId xmlns:p14="http://schemas.microsoft.com/office/powerpoint/2010/main" val="7182405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256478"/>
          </a:xfrm>
          <a:prstGeom prst="rect">
            <a:avLst/>
          </a:prstGeom>
        </p:spPr>
      </p:pic>
      <p:pic>
        <p:nvPicPr>
          <p:cNvPr id="5" name="図 4"/>
          <p:cNvPicPr>
            <a:picLocks noChangeAspect="1"/>
          </p:cNvPicPr>
          <p:nvPr/>
        </p:nvPicPr>
        <p:blipFill>
          <a:blip r:embed="rId2"/>
          <a:stretch>
            <a:fillRect/>
          </a:stretch>
        </p:blipFill>
        <p:spPr>
          <a:xfrm>
            <a:off x="0" y="6601522"/>
            <a:ext cx="9144000" cy="256478"/>
          </a:xfrm>
          <a:prstGeom prst="rect">
            <a:avLst/>
          </a:prstGeom>
        </p:spPr>
      </p:pic>
      <p:sp>
        <p:nvSpPr>
          <p:cNvPr id="3" name="テキスト ボックス 2"/>
          <p:cNvSpPr txBox="1"/>
          <p:nvPr/>
        </p:nvSpPr>
        <p:spPr>
          <a:xfrm>
            <a:off x="83866" y="371430"/>
            <a:ext cx="6996523" cy="369332"/>
          </a:xfrm>
          <a:prstGeom prst="rect">
            <a:avLst/>
          </a:prstGeom>
          <a:noFill/>
        </p:spPr>
        <p:txBody>
          <a:bodyPr wrap="square" rtlCol="0">
            <a:spAutoFit/>
          </a:bodyPr>
          <a:lstStyle/>
          <a:p>
            <a:r>
              <a:rPr kumimoji="1" lang="en-US" altLang="ja-JP" dirty="0"/>
              <a:t>FACE7</a:t>
            </a:r>
            <a:r>
              <a:rPr kumimoji="1" lang="ja-JP" altLang="en-US"/>
              <a:t>　</a:t>
            </a:r>
            <a:r>
              <a:rPr kumimoji="1" lang="ja-JP" altLang="en-US" dirty="0"/>
              <a:t>幼稚園・保育園様</a:t>
            </a:r>
            <a:r>
              <a:rPr lang="ja-JP" altLang="en-US" dirty="0"/>
              <a:t>へのお願い</a:t>
            </a:r>
            <a:endParaRPr kumimoji="1" lang="ja-JP" altLang="en-US" dirty="0"/>
          </a:p>
        </p:txBody>
      </p:sp>
      <p:cxnSp>
        <p:nvCxnSpPr>
          <p:cNvPr id="7" name="直線コネクタ 6"/>
          <p:cNvCxnSpPr/>
          <p:nvPr/>
        </p:nvCxnSpPr>
        <p:spPr>
          <a:xfrm>
            <a:off x="83862" y="800672"/>
            <a:ext cx="8961300" cy="0"/>
          </a:xfrm>
          <a:prstGeom prst="line">
            <a:avLst/>
          </a:prstGeom>
        </p:spPr>
        <p:style>
          <a:lnRef idx="2">
            <a:schemeClr val="accent3"/>
          </a:lnRef>
          <a:fillRef idx="0">
            <a:schemeClr val="accent3"/>
          </a:fillRef>
          <a:effectRef idx="1">
            <a:schemeClr val="accent3"/>
          </a:effectRef>
          <a:fontRef idx="minor">
            <a:schemeClr val="tx1"/>
          </a:fontRef>
        </p:style>
      </p:cxnSp>
      <p:sp>
        <p:nvSpPr>
          <p:cNvPr id="12" name="コンテンツ プレースホルダー 2"/>
          <p:cNvSpPr txBox="1">
            <a:spLocks/>
          </p:cNvSpPr>
          <p:nvPr/>
        </p:nvSpPr>
        <p:spPr>
          <a:xfrm>
            <a:off x="457200" y="1390449"/>
            <a:ext cx="8229600" cy="1987962"/>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kumimoji="1"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kumimoji="1"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kumimoji="1"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kumimoji="1" sz="2000" kern="1200">
                <a:solidFill>
                  <a:schemeClr val="tx1">
                    <a:tint val="75000"/>
                  </a:schemeClr>
                </a:solidFill>
                <a:latin typeface="+mn-lt"/>
                <a:ea typeface="+mn-ea"/>
                <a:cs typeface="+mn-cs"/>
              </a:defRPr>
            </a:lvl9pPr>
          </a:lstStyle>
          <a:p>
            <a:pPr algn="l"/>
            <a:r>
              <a:rPr lang="ja-JP" altLang="en-US" sz="1400" dirty="0">
                <a:solidFill>
                  <a:srgbClr val="000000"/>
                </a:solidFill>
                <a:latin typeface="メイリオ"/>
                <a:ea typeface="メイリオ"/>
                <a:cs typeface="メイリオ"/>
              </a:rPr>
              <a:t>　これまでクラウドマネージメント協会を通して子育て中のお父さんお母さん世代の雑誌を幼稚園保育園ルートで発行してまいりました（前頁ご参照）。今回</a:t>
            </a:r>
            <a:r>
              <a:rPr lang="ja-JP" altLang="en-US" sz="1400" dirty="0">
                <a:solidFill>
                  <a:srgbClr val="000000"/>
                </a:solidFill>
                <a:latin typeface="メイリオ"/>
                <a:cs typeface="メイリオ"/>
              </a:rPr>
              <a:t>、学習ノート「</a:t>
            </a:r>
            <a:r>
              <a:rPr lang="en-US" altLang="ja-JP" sz="1400" dirty="0" err="1">
                <a:solidFill>
                  <a:srgbClr val="000000"/>
                </a:solidFill>
                <a:latin typeface="メイリオ"/>
                <a:cs typeface="メイリオ"/>
              </a:rPr>
              <a:t>KidsDo</a:t>
            </a:r>
            <a:r>
              <a:rPr lang="ja-JP" altLang="en-US" sz="1400" dirty="0">
                <a:solidFill>
                  <a:srgbClr val="000000"/>
                </a:solidFill>
                <a:latin typeface="メイリオ"/>
                <a:cs typeface="メイリオ"/>
              </a:rPr>
              <a:t>」を</a:t>
            </a:r>
            <a:r>
              <a:rPr lang="ja-JP" altLang="en-US" sz="1400" dirty="0">
                <a:solidFill>
                  <a:srgbClr val="000000"/>
                </a:solidFill>
                <a:latin typeface="メイリオ"/>
                <a:ea typeface="メイリオ"/>
                <a:cs typeface="メイリオ"/>
              </a:rPr>
              <a:t>通して子育て中のお父さんお母さん世代に、知育に特化した科学的根拠にもとづく本当に効果のある情報を提供してまいりたいと考えています。そのために、キッズパワーを運営するアスピレーション社が長年かけて開発した手法に基づいて企画構成してまいります。</a:t>
            </a:r>
          </a:p>
          <a:p>
            <a:pPr algn="l"/>
            <a:r>
              <a:rPr lang="ja-JP" altLang="en-US" sz="1400" dirty="0">
                <a:solidFill>
                  <a:srgbClr val="000000"/>
                </a:solidFill>
                <a:latin typeface="メイリオ"/>
                <a:ea typeface="メイリオ"/>
                <a:cs typeface="メイリオ"/>
              </a:rPr>
              <a:t>　単なるお父さんお母さん世代に向けたお役立ち情報を超えて、「子供さんの知育、お父さんお母さんの子育て応援、啓蒙をしたい」、この主旨に賛同して頂いた企業様の協賛金で発行をしてまいりたいと考えておりますので、是非、以下の内容についてご協力を賜りたくお願い申し上げます。</a:t>
            </a:r>
            <a:endParaRPr lang="en-US" altLang="ja-JP" sz="1400" b="1" u="sng" dirty="0">
              <a:solidFill>
                <a:srgbClr val="000000"/>
              </a:solidFill>
              <a:latin typeface="メイリオ"/>
              <a:ea typeface="メイリオ"/>
              <a:cs typeface="メイリオ"/>
            </a:endParaRPr>
          </a:p>
        </p:txBody>
      </p:sp>
      <p:sp>
        <p:nvSpPr>
          <p:cNvPr id="4" name="正方形/長方形 3"/>
          <p:cNvSpPr/>
          <p:nvPr/>
        </p:nvSpPr>
        <p:spPr>
          <a:xfrm>
            <a:off x="848357" y="3914488"/>
            <a:ext cx="7598835" cy="1877437"/>
          </a:xfrm>
          <a:prstGeom prst="rect">
            <a:avLst/>
          </a:prstGeom>
          <a:solidFill>
            <a:schemeClr val="accent3">
              <a:lumMod val="20000"/>
              <a:lumOff val="80000"/>
            </a:schemeClr>
          </a:solidFill>
        </p:spPr>
        <p:txBody>
          <a:bodyPr wrap="square">
            <a:spAutoFit/>
          </a:bodyPr>
          <a:lstStyle/>
          <a:p>
            <a:pPr algn="ctr"/>
            <a:r>
              <a:rPr lang="ja-JP" altLang="en-US" sz="2000" b="1" u="sng" dirty="0">
                <a:solidFill>
                  <a:srgbClr val="000000"/>
                </a:solidFill>
                <a:latin typeface="メイリオ"/>
                <a:cs typeface="メイリオ"/>
              </a:rPr>
              <a:t>配布ご協力のお願い</a:t>
            </a:r>
            <a:endParaRPr lang="en-US" altLang="ja-JP" sz="2000" b="1" u="sng" dirty="0">
              <a:solidFill>
                <a:srgbClr val="000000"/>
              </a:solidFill>
              <a:latin typeface="メイリオ"/>
              <a:cs typeface="メイリオ"/>
            </a:endParaRPr>
          </a:p>
          <a:p>
            <a:pPr algn="ctr"/>
            <a:r>
              <a:rPr lang="ja-JP" altLang="ja-JP" dirty="0">
                <a:solidFill>
                  <a:srgbClr val="000000"/>
                </a:solidFill>
                <a:latin typeface="メイリオ"/>
                <a:cs typeface="メイリオ"/>
              </a:rPr>
              <a:t>　</a:t>
            </a:r>
            <a:r>
              <a:rPr lang="ja-JP" altLang="en-US" dirty="0">
                <a:solidFill>
                  <a:srgbClr val="000000"/>
                </a:solidFill>
                <a:latin typeface="メイリオ"/>
                <a:cs typeface="メイリオ"/>
              </a:rPr>
              <a:t>本冊子をより多くのお子様達に手にとって頂きたいと考えております。保育園の先生にご協力頂ければと思っておりますので、設置許可と</a:t>
            </a:r>
            <a:endParaRPr lang="en-US" altLang="ja-JP" dirty="0">
              <a:solidFill>
                <a:srgbClr val="000000"/>
              </a:solidFill>
              <a:latin typeface="メイリオ"/>
              <a:cs typeface="メイリオ"/>
            </a:endParaRPr>
          </a:p>
          <a:p>
            <a:pPr algn="ctr"/>
            <a:r>
              <a:rPr lang="ja-JP" altLang="en-US" dirty="0">
                <a:solidFill>
                  <a:srgbClr val="000000"/>
                </a:solidFill>
                <a:latin typeface="メイリオ"/>
                <a:cs typeface="メイリオ"/>
              </a:rPr>
              <a:t>お子様への配布にご協力いただけますでしょうか。</a:t>
            </a:r>
            <a:endParaRPr lang="en-US" altLang="ja-JP" dirty="0">
              <a:solidFill>
                <a:srgbClr val="000000"/>
              </a:solidFill>
              <a:latin typeface="メイリオ"/>
              <a:cs typeface="メイリオ"/>
            </a:endParaRPr>
          </a:p>
          <a:p>
            <a:endParaRPr lang="en-US" altLang="ja-JP" sz="1400" dirty="0">
              <a:solidFill>
                <a:srgbClr val="000000"/>
              </a:solidFill>
              <a:latin typeface="メイリオ"/>
              <a:cs typeface="メイリオ"/>
            </a:endParaRPr>
          </a:p>
          <a:p>
            <a:r>
              <a:rPr lang="ja-JP" altLang="en-US" sz="1400" dirty="0">
                <a:solidFill>
                  <a:srgbClr val="000000"/>
                </a:solidFill>
                <a:latin typeface="メイリオ"/>
                <a:cs typeface="メイリオ"/>
              </a:rPr>
              <a:t>各保育園、幼稚園を回らせていただくことについて</a:t>
            </a:r>
            <a:r>
              <a:rPr lang="ja-JP" altLang="en-US" sz="1400">
                <a:solidFill>
                  <a:srgbClr val="000000"/>
                </a:solidFill>
                <a:latin typeface="メイリオ"/>
                <a:cs typeface="メイリオ"/>
              </a:rPr>
              <a:t>は、●●市●●部●●課</a:t>
            </a:r>
            <a:r>
              <a:rPr lang="ja-JP" altLang="en-US" sz="1400" dirty="0">
                <a:solidFill>
                  <a:srgbClr val="000000"/>
                </a:solidFill>
                <a:latin typeface="メイリオ"/>
                <a:cs typeface="メイリオ"/>
              </a:rPr>
              <a:t>様、私立幼稚園協会</a:t>
            </a:r>
            <a:r>
              <a:rPr lang="ja-JP" altLang="en-US" sz="1400">
                <a:solidFill>
                  <a:srgbClr val="000000"/>
                </a:solidFill>
                <a:latin typeface="メイリオ"/>
                <a:cs typeface="メイリオ"/>
              </a:rPr>
              <a:t>様、●●市保育</a:t>
            </a:r>
            <a:r>
              <a:rPr lang="ja-JP" altLang="en-US" sz="1400" dirty="0">
                <a:solidFill>
                  <a:srgbClr val="000000"/>
                </a:solidFill>
                <a:latin typeface="メイリオ"/>
                <a:cs typeface="メイリオ"/>
              </a:rPr>
              <a:t>連盟様に事前にご承諾いただいております。</a:t>
            </a:r>
            <a:endParaRPr lang="en-US" altLang="ja-JP" sz="1400" dirty="0">
              <a:solidFill>
                <a:srgbClr val="000000"/>
              </a:solidFill>
              <a:latin typeface="メイリオ"/>
              <a:cs typeface="メイリオ"/>
            </a:endParaRPr>
          </a:p>
        </p:txBody>
      </p:sp>
    </p:spTree>
    <p:extLst>
      <p:ext uri="{BB962C8B-B14F-4D97-AF65-F5344CB8AC3E}">
        <p14:creationId xmlns:p14="http://schemas.microsoft.com/office/powerpoint/2010/main" val="2010901726"/>
      </p:ext>
    </p:extLst>
  </p:cSld>
  <p:clrMapOvr>
    <a:masterClrMapping/>
  </p:clrMapOvr>
</p:sld>
</file>

<file path=ppt/theme/theme1.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インスピレーション">
      <a:majorFont>
        <a:latin typeface="News Gothic MT"/>
        <a:ea typeface=""/>
        <a:cs typeface=""/>
        <a:font script="Jpan" typeface="メイリオ"/>
        <a:font script="Hans" typeface="宋体"/>
        <a:font script="Hant" typeface="新細明體"/>
      </a:majorFont>
      <a:minorFont>
        <a:latin typeface="News Gothic MT"/>
        <a:ea typeface=""/>
        <a:cs typeface=""/>
        <a:font script="Jpan" typeface="メイリオ"/>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1013</TotalTime>
  <Words>1551</Words>
  <Application>Microsoft Macintosh PowerPoint</Application>
  <PresentationFormat>画面に合わせる (4:3)</PresentationFormat>
  <Paragraphs>139</Paragraphs>
  <Slides>9</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9</vt:i4>
      </vt:variant>
    </vt:vector>
  </HeadingPairs>
  <TitlesOfParts>
    <vt:vector size="16" baseType="lpstr">
      <vt:lpstr>HGPｺﾞｼｯｸM</vt:lpstr>
      <vt:lpstr>ＭＳ Ｐゴシック</vt:lpstr>
      <vt:lpstr>メイリオ</vt:lpstr>
      <vt:lpstr>Arial</vt:lpstr>
      <vt:lpstr>Calibri</vt:lpstr>
      <vt:lpstr>News Gothic MT</vt:lpstr>
      <vt:lpstr>ホワイト</vt:lpstr>
      <vt:lpstr>「KidsDo（キッズドゥ）」発行における 企画詳細と設置についてご協力のお願い</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INTERLOGIC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Harada Mitsuharu</dc:creator>
  <cp:lastModifiedBy>Microsoft Office User</cp:lastModifiedBy>
  <cp:revision>50</cp:revision>
  <cp:lastPrinted>2014-09-09T08:16:20Z</cp:lastPrinted>
  <dcterms:created xsi:type="dcterms:W3CDTF">2014-08-28T08:59:14Z</dcterms:created>
  <dcterms:modified xsi:type="dcterms:W3CDTF">2022-08-22T10:01:14Z</dcterms:modified>
</cp:coreProperties>
</file>